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15"/>
  </p:notesMasterIdLst>
  <p:sldIdLst>
    <p:sldId id="256" r:id="rId3"/>
    <p:sldId id="276" r:id="rId4"/>
    <p:sldId id="261" r:id="rId5"/>
    <p:sldId id="274" r:id="rId6"/>
    <p:sldId id="263" r:id="rId7"/>
    <p:sldId id="264" r:id="rId8"/>
    <p:sldId id="275" r:id="rId9"/>
    <p:sldId id="266" r:id="rId10"/>
    <p:sldId id="267" r:id="rId11"/>
    <p:sldId id="268" r:id="rId12"/>
    <p:sldId id="271" r:id="rId13"/>
    <p:sldId id="272" r:id="rId14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B4"/>
    <a:srgbClr val="E1EEFF"/>
    <a:srgbClr val="02BE2F"/>
    <a:srgbClr val="EFF4FF"/>
    <a:srgbClr val="041C64"/>
    <a:srgbClr val="B3E6FF"/>
    <a:srgbClr val="EAE5FF"/>
    <a:srgbClr val="FFF9E7"/>
    <a:srgbClr val="D9D9FF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3A8EE-2C48-4D23-975F-BC5A3DE34C16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CC6F1-5A3F-4B37-B0E9-28E6F209C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0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C6F1-5A3F-4B37-B0E9-28E6F209C7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429C-8BBD-4DDD-E076-8868CB5B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7C875-D332-CBC8-12AE-53AC3ADD5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18A22-BDEB-0871-BDC7-A442E880C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4F8A5-C810-740A-C1FA-66785C086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C6F1-5A3F-4B37-B0E9-28E6F209C7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3848-8369-3470-5168-4A9D5363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6196D-16A3-7BA0-41F2-F23088461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BB209-A2A6-0CE9-0413-1073C8191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637D-75E6-3FE4-B5C3-3339EE16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C6F1-5A3F-4B37-B0E9-28E6F209C7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8E30-2982-8A27-488A-066A550F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369B2-A47F-05AA-6EB7-F49342582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E6AA0-35AA-D1A6-7060-BB9475BC8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D2CBC-A454-2331-E6D8-AEE2E7FBF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C6F1-5A3F-4B37-B0E9-28E6F209C7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9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AC50-26C7-D6F3-0FF4-8504010C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8C8B4-213D-FD9A-17E5-7A53FDA05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50283-0C4A-CDB0-F9A6-9287A8639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2EEBC-862A-91DA-E3F7-BCDF81D22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CC6F1-5A3F-4B37-B0E9-28E6F209C7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 wo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1EE8D9-CE73-7BF9-467C-D58DABF0D0FB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D84D0-0392-46F2-9F7A-7B1DBC0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3578-8F4D-434B-B90D-B2C5881F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8C04-CFE7-4C38-AFFC-1B043FCE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21584-EFA8-4F18-BAE7-C1AF05E1E765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57946-15BC-4BCB-82C3-BBDAD46E3399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10D31D8-B694-4709-A03A-04BA16287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22D8E-5717-34AE-E863-B299C97FEB44}"/>
              </a:ext>
            </a:extLst>
          </p:cNvPr>
          <p:cNvSpPr txBox="1"/>
          <p:nvPr userDrawn="1"/>
        </p:nvSpPr>
        <p:spPr>
          <a:xfrm>
            <a:off x="7111443" y="12315"/>
            <a:ext cx="1948773" cy="1394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Partner of the Year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05EEF-6B6D-60D8-176E-B0ED4A2B60C6}"/>
              </a:ext>
            </a:extLst>
          </p:cNvPr>
          <p:cNvGrpSpPr/>
          <p:nvPr userDrawn="1"/>
        </p:nvGrpSpPr>
        <p:grpSpPr>
          <a:xfrm>
            <a:off x="9649792" y="6325533"/>
            <a:ext cx="2310359" cy="259558"/>
            <a:chOff x="9649792" y="6325533"/>
            <a:chExt cx="2310359" cy="259558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4262283-C2CB-D308-8CBD-A87AE4CFB3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65839" y="6370680"/>
              <a:ext cx="994312" cy="197842"/>
            </a:xfrm>
            <a:prstGeom prst="rect">
              <a:avLst/>
            </a:prstGeom>
          </p:spPr>
        </p:pic>
        <p:pic>
          <p:nvPicPr>
            <p:cNvPr id="11" name="Picture 10" descr="A close-up of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8DD3366-4845-09BE-AAF7-90BC9DD29B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49792" y="6325533"/>
              <a:ext cx="1182081" cy="259558"/>
            </a:xfrm>
            <a:prstGeom prst="rect">
              <a:avLst/>
            </a:prstGeom>
          </p:spPr>
        </p:pic>
      </p:grpSp>
      <p:pic>
        <p:nvPicPr>
          <p:cNvPr id="14" name="Picture 13" descr="A yellow sign with black numbers&#10;&#10;Description automatically generated">
            <a:extLst>
              <a:ext uri="{FF2B5EF4-FFF2-40B4-BE49-F238E27FC236}">
                <a16:creationId xmlns:a16="http://schemas.microsoft.com/office/drawing/2014/main" id="{5DBAC7E1-0EF0-A127-2C62-DF57516956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01" y="-25145"/>
            <a:ext cx="2743200" cy="368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93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216">
          <p15:clr>
            <a:srgbClr val="FBAE40"/>
          </p15:clr>
        </p15:guide>
        <p15:guide id="3" orient="horz" pos="7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Blue 0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ECC4-27DC-4B8A-816F-24CE4EB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C645-EC86-4232-AA7D-80E589C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8BC21-43B0-4619-80F4-536B8148CA95}"/>
              </a:ext>
            </a:extLst>
          </p:cNvPr>
          <p:cNvSpPr/>
          <p:nvPr userDrawn="1"/>
        </p:nvSpPr>
        <p:spPr>
          <a:xfrm>
            <a:off x="-4826" y="6705600"/>
            <a:ext cx="8470096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A2D8D2-71BA-4FAE-A3A5-675EEB8FBC67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5E5AFC3-C39A-4165-9404-30CF90FBA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1EC7A5-8592-486A-C0CF-CB90F4AB8E99}"/>
              </a:ext>
            </a:extLst>
          </p:cNvPr>
          <p:cNvGrpSpPr/>
          <p:nvPr userDrawn="1"/>
        </p:nvGrpSpPr>
        <p:grpSpPr>
          <a:xfrm>
            <a:off x="7057268" y="-25919"/>
            <a:ext cx="4819030" cy="368115"/>
            <a:chOff x="7057268" y="-25919"/>
            <a:chExt cx="4819030" cy="368115"/>
          </a:xfrm>
        </p:grpSpPr>
        <p:pic>
          <p:nvPicPr>
            <p:cNvPr id="7" name="Picture 6" descr="A yellow sign with black numbers&#10;&#10;Description automatically generated">
              <a:extLst>
                <a:ext uri="{FF2B5EF4-FFF2-40B4-BE49-F238E27FC236}">
                  <a16:creationId xmlns:a16="http://schemas.microsoft.com/office/drawing/2014/main" id="{F019A244-8805-76B0-321E-A87F35F3BC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3098" y="-25919"/>
              <a:ext cx="2743200" cy="3681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35501E-0211-29C9-5300-842DA2EF6FDF}"/>
                </a:ext>
              </a:extLst>
            </p:cNvPr>
            <p:cNvSpPr txBox="1"/>
            <p:nvPr userDrawn="1"/>
          </p:nvSpPr>
          <p:spPr>
            <a:xfrm>
              <a:off x="7057268" y="42479"/>
              <a:ext cx="1948773" cy="1394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 Partner of the Year</a:t>
              </a:r>
            </a:p>
          </p:txBody>
        </p:sp>
      </p:grp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AC279B-040B-D151-0E0F-6578CBAF2E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163" y="6262684"/>
            <a:ext cx="1251663" cy="432415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B1CCDCE1-06C2-CC20-C07F-58AF7964FFD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336" y="6254257"/>
            <a:ext cx="1182081" cy="3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Blud 0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ECC4-27DC-4B8A-816F-24CE4EB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C645-EC86-4232-AA7D-80E589C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B3605-9439-4DA7-B611-F22FFCE526E8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4642C-86E9-40BA-951C-DBF430C48189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68F755D0-A626-40BE-9907-345D84EC7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ABCEC-14A1-493F-A77C-AF6418680BC8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33A46E-BE22-47C9-3D37-152C4EC8D9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163" y="6262684"/>
            <a:ext cx="1251663" cy="432415"/>
          </a:xfrm>
          <a:prstGeom prst="rect">
            <a:avLst/>
          </a:prstGeom>
        </p:spPr>
      </p:pic>
      <p:pic>
        <p:nvPicPr>
          <p:cNvPr id="18" name="Picture 1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57AEE469-0F5A-A552-92E6-3152EDD536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336" y="6254257"/>
            <a:ext cx="1182081" cy="3973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9231D7-8DAF-595F-0E1B-8721A19F2206}"/>
              </a:ext>
            </a:extLst>
          </p:cNvPr>
          <p:cNvGrpSpPr/>
          <p:nvPr userDrawn="1"/>
        </p:nvGrpSpPr>
        <p:grpSpPr>
          <a:xfrm>
            <a:off x="7057268" y="-25919"/>
            <a:ext cx="4819030" cy="368115"/>
            <a:chOff x="7057268" y="-25919"/>
            <a:chExt cx="4819030" cy="368115"/>
          </a:xfrm>
        </p:grpSpPr>
        <p:pic>
          <p:nvPicPr>
            <p:cNvPr id="10" name="Picture 9" descr="A yellow sign with black numbers&#10;&#10;Description automatically generated">
              <a:extLst>
                <a:ext uri="{FF2B5EF4-FFF2-40B4-BE49-F238E27FC236}">
                  <a16:creationId xmlns:a16="http://schemas.microsoft.com/office/drawing/2014/main" id="{A7327F1F-08A6-0549-8783-BB85222870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3098" y="-25919"/>
              <a:ext cx="2743200" cy="3681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D4ADD4-9A2B-B3E8-5D8A-AF1A581EF48B}"/>
                </a:ext>
              </a:extLst>
            </p:cNvPr>
            <p:cNvSpPr txBox="1"/>
            <p:nvPr userDrawn="1"/>
          </p:nvSpPr>
          <p:spPr>
            <a:xfrm>
              <a:off x="7057268" y="42479"/>
              <a:ext cx="1948773" cy="1394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 Partner of the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88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C89A38-3A33-92F5-1709-5CD41E50A1F4}"/>
              </a:ext>
            </a:extLst>
          </p:cNvPr>
          <p:cNvGrpSpPr/>
          <p:nvPr/>
        </p:nvGrpSpPr>
        <p:grpSpPr>
          <a:xfrm>
            <a:off x="0" y="-8198"/>
            <a:ext cx="12192000" cy="6866198"/>
            <a:chOff x="0" y="-8198"/>
            <a:chExt cx="12192000" cy="6866198"/>
          </a:xfrm>
        </p:grpSpPr>
        <p:pic>
          <p:nvPicPr>
            <p:cNvPr id="10" name="Picture 9" descr="A blue and green logo&#10;&#10;Description automatically generated">
              <a:extLst>
                <a:ext uri="{FF2B5EF4-FFF2-40B4-BE49-F238E27FC236}">
                  <a16:creationId xmlns:a16="http://schemas.microsoft.com/office/drawing/2014/main" id="{81C65864-FCFF-A5C2-5157-1D775ACE5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8710" y="-8198"/>
              <a:ext cx="8013290" cy="68661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44AD64-A5B6-D516-2B12-E25B3420F07C}"/>
                </a:ext>
              </a:extLst>
            </p:cNvPr>
            <p:cNvSpPr/>
            <p:nvPr/>
          </p:nvSpPr>
          <p:spPr>
            <a:xfrm>
              <a:off x="0" y="-8197"/>
              <a:ext cx="4236720" cy="6866197"/>
            </a:xfrm>
            <a:prstGeom prst="rect">
              <a:avLst/>
            </a:prstGeom>
            <a:solidFill>
              <a:srgbClr val="DAF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82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D16479-BD48-1E1E-BD86-DE1A75817EFA}"/>
              </a:ext>
            </a:extLst>
          </p:cNvPr>
          <p:cNvSpPr/>
          <p:nvPr userDrawn="1"/>
        </p:nvSpPr>
        <p:spPr>
          <a:xfrm>
            <a:off x="-8021" y="0"/>
            <a:ext cx="12200021" cy="1346200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BBF95C-28D7-ECE3-7114-4791552DF874}"/>
              </a:ext>
            </a:extLst>
          </p:cNvPr>
          <p:cNvGrpSpPr/>
          <p:nvPr userDrawn="1"/>
        </p:nvGrpSpPr>
        <p:grpSpPr>
          <a:xfrm>
            <a:off x="10843562" y="6072094"/>
            <a:ext cx="1878646" cy="667538"/>
            <a:chOff x="16265343" y="9108137"/>
            <a:chExt cx="2817969" cy="1001306"/>
          </a:xfrm>
        </p:grpSpPr>
        <p:pic>
          <p:nvPicPr>
            <p:cNvPr id="8" name="Graphic 7" descr="Lights On with solid fill">
              <a:extLst>
                <a:ext uri="{FF2B5EF4-FFF2-40B4-BE49-F238E27FC236}">
                  <a16:creationId xmlns:a16="http://schemas.microsoft.com/office/drawing/2014/main" id="{318A9453-212E-05A4-10FA-CE928CDD4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95214" y="9108137"/>
              <a:ext cx="593553" cy="487247"/>
            </a:xfrm>
            <a:prstGeom prst="rect">
              <a:avLst/>
            </a:prstGeom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31DED2A-930D-66CE-58A9-F2CAA1F0F922}"/>
                </a:ext>
              </a:extLst>
            </p:cNvPr>
            <p:cNvSpPr txBox="1"/>
            <p:nvPr/>
          </p:nvSpPr>
          <p:spPr>
            <a:xfrm>
              <a:off x="16266869" y="9456765"/>
              <a:ext cx="2658110" cy="6526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29"/>
                </a:lnSpc>
              </a:pPr>
              <a:r>
                <a:rPr lang="en-US" sz="1067">
                  <a:solidFill>
                    <a:schemeClr val="tx1"/>
                  </a:solidFill>
                  <a:latin typeface="HK Grotesk Bold"/>
                </a:rPr>
                <a:t>App Innovation</a:t>
              </a:r>
              <a:endParaRPr lang="en-US" sz="1200">
                <a:solidFill>
                  <a:schemeClr val="tx1"/>
                </a:solidFill>
                <a:latin typeface="Calibri"/>
                <a:cs typeface="Calibri"/>
              </a:endParaRPr>
            </a:p>
            <a:p>
              <a:pPr>
                <a:lnSpc>
                  <a:spcPts val="1829"/>
                </a:lnSpc>
              </a:pPr>
              <a:endParaRPr lang="en-US" sz="1067">
                <a:solidFill>
                  <a:srgbClr val="00A4EF"/>
                </a:solidFill>
                <a:latin typeface="HK Grotesk Bold"/>
                <a:cs typeface="Calibri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53D8F50-360E-D2F0-6FB6-D8522ADF768E}"/>
                </a:ext>
              </a:extLst>
            </p:cNvPr>
            <p:cNvSpPr txBox="1"/>
            <p:nvPr/>
          </p:nvSpPr>
          <p:spPr>
            <a:xfrm>
              <a:off x="16265343" y="9716269"/>
              <a:ext cx="2817969" cy="306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29"/>
                </a:lnSpc>
              </a:pPr>
              <a:r>
                <a:rPr lang="en-US" sz="1067">
                  <a:solidFill>
                    <a:srgbClr val="00A4EF"/>
                  </a:solidFill>
                  <a:latin typeface="HK Grotesk Bold"/>
                </a:rPr>
                <a:t>Spotlight</a:t>
              </a:r>
              <a:endParaRPr lang="en-US" sz="1067">
                <a:cs typeface="Calibri"/>
              </a:endParaRPr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20695E-311C-1E80-3E48-DC4D69D96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700" y="177800"/>
            <a:ext cx="11696700" cy="850900"/>
          </a:xfrm>
          <a:prstGeom prst="rect">
            <a:avLst/>
          </a:prstGeom>
        </p:spPr>
        <p:txBody>
          <a:bodyPr/>
          <a:lstStyle>
            <a:lvl1pPr marL="0" indent="0" algn="l" defTabSz="609630" rtl="0" eaLnBrk="1" latinLnBrk="0" hangingPunct="1">
              <a:buNone/>
              <a:defRPr lang="en-US" sz="4000" kern="1200" dirty="0" smtClean="0">
                <a:solidFill>
                  <a:srgbClr val="FFFFFF"/>
                </a:solidFill>
                <a:latin typeface="HK Grotesk 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A213AF-1451-7642-4233-88F938E483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587500"/>
            <a:ext cx="11696700" cy="34671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K Grotesk Medium" panose="020B0604020202020204" charset="0"/>
              </a:defRPr>
            </a:lvl1pPr>
            <a:lvl2pPr>
              <a:defRPr sz="2133">
                <a:latin typeface="HK Grotesk Medium" panose="020B0604020202020204" charset="0"/>
              </a:defRPr>
            </a:lvl2pPr>
            <a:lvl3pPr>
              <a:defRPr sz="1867">
                <a:latin typeface="HK Grotesk Medium" panose="020B0604020202020204" charset="0"/>
              </a:defRPr>
            </a:lvl3pPr>
            <a:lvl4pPr>
              <a:defRPr sz="1600">
                <a:latin typeface="HK Grotesk Medium" panose="020B0604020202020204" charset="0"/>
              </a:defRPr>
            </a:lvl4pPr>
            <a:lvl5pPr>
              <a:defRPr sz="1600">
                <a:latin typeface="HK Grotesk Medium" panose="020B060402020202020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399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w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8F83-961F-4B45-8B09-98245C2C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5107" y="6356350"/>
            <a:ext cx="390617" cy="365125"/>
          </a:xfrm>
          <a:prstGeom prst="rect">
            <a:avLst/>
          </a:prstGeom>
        </p:spPr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0A242-8115-42A4-85EE-2BF844FF6370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1CF53-9ED1-4B90-813F-A4A5C003F843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16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5624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45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445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blank slide with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note">
            <a:extLst>
              <a:ext uri="{FF2B5EF4-FFF2-40B4-BE49-F238E27FC236}">
                <a16:creationId xmlns:a16="http://schemas.microsoft.com/office/drawing/2014/main" id="{6309739E-918A-44DB-BE10-EE2359833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730" y="6516660"/>
            <a:ext cx="5163864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1B1B1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0583" defTabSz="761970"/>
            <a:r>
              <a:rPr lang="en-US" dirty="0"/>
              <a:t>Windows execution guidelines / Template / Section name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409F942-907B-421D-B8CB-386F6270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9128" y="6516660"/>
            <a:ext cx="272208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1B1B1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1165" defTabSz="761970"/>
            <a:fld id="{81D60167-4931-47E6-BA6A-407CBD079E47}" type="slidenum">
              <a:rPr lang="en-US" smtClean="0"/>
              <a:pPr marL="21165" defTabSz="76197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6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85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 wo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84D0-0392-46F2-9F7A-7B1DBC0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3578-8F4D-434B-B90D-B2C5881F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8C04-CFE7-4C38-AFFC-1B043FCE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21584-EFA8-4F18-BAE7-C1AF05E1E765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57946-15BC-4BCB-82C3-BBDAD46E3399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10D31D8-B694-4709-A03A-04BA16287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6699B1-02E2-468F-0E72-9BD6CB9073D2}"/>
              </a:ext>
            </a:extLst>
          </p:cNvPr>
          <p:cNvGrpSpPr/>
          <p:nvPr userDrawn="1"/>
        </p:nvGrpSpPr>
        <p:grpSpPr>
          <a:xfrm>
            <a:off x="9649792" y="6325533"/>
            <a:ext cx="2310359" cy="259558"/>
            <a:chOff x="9649792" y="6325533"/>
            <a:chExt cx="2310359" cy="259558"/>
          </a:xfrm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916D067-867B-433B-7DCC-D899BBEB09C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65839" y="6370680"/>
              <a:ext cx="994312" cy="197842"/>
            </a:xfrm>
            <a:prstGeom prst="rect">
              <a:avLst/>
            </a:prstGeom>
          </p:spPr>
        </p:pic>
        <p:pic>
          <p:nvPicPr>
            <p:cNvPr id="16" name="Picture 15" descr="A close-up of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79B993D5-E6AF-107C-7061-DCD9F659F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49792" y="6325533"/>
              <a:ext cx="1182081" cy="259558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F668EA-94AF-5366-60A3-9BC634680D65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34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216">
          <p15:clr>
            <a:srgbClr val="FBAE40"/>
          </p15:clr>
        </p15:guide>
        <p15:guide id="3" orient="horz" pos="7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33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70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58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4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55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3568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8726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50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97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1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wo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84D0-0392-46F2-9F7A-7B1DBC0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3578-8F4D-434B-B90D-B2C5881F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8C04-CFE7-4C38-AFFC-1B043FCE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21584-EFA8-4F18-BAE7-C1AF05E1E765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57946-15BC-4BCB-82C3-BBDAD46E3399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10D31D8-B694-4709-A03A-04BA16287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BA3B8-E305-B3EB-3F01-E35FDE00EF61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28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216">
          <p15:clr>
            <a:srgbClr val="FBAE40"/>
          </p15:clr>
        </p15:guide>
        <p15:guide id="3" orient="horz" pos="7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77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96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40459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403178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023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2/2/2026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2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wo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1EE8D9-CE73-7BF9-467C-D58DABF0D0FB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D84D0-0392-46F2-9F7A-7B1DBC0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8C04-CFE7-4C38-AFFC-1B043FCE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21584-EFA8-4F18-BAE7-C1AF05E1E765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57946-15BC-4BCB-82C3-BBDAD46E3399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10D31D8-B694-4709-A03A-04BA16287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22D8E-5717-34AE-E863-B299C97FEB44}"/>
              </a:ext>
            </a:extLst>
          </p:cNvPr>
          <p:cNvSpPr txBox="1"/>
          <p:nvPr userDrawn="1"/>
        </p:nvSpPr>
        <p:spPr>
          <a:xfrm>
            <a:off x="7111443" y="12315"/>
            <a:ext cx="1948773" cy="1394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Partner of the Year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05EEF-6B6D-60D8-176E-B0ED4A2B60C6}"/>
              </a:ext>
            </a:extLst>
          </p:cNvPr>
          <p:cNvGrpSpPr/>
          <p:nvPr userDrawn="1"/>
        </p:nvGrpSpPr>
        <p:grpSpPr>
          <a:xfrm>
            <a:off x="9649792" y="6325533"/>
            <a:ext cx="2310359" cy="259558"/>
            <a:chOff x="9649792" y="6325533"/>
            <a:chExt cx="2310359" cy="259558"/>
          </a:xfrm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4262283-C2CB-D308-8CBD-A87AE4CFB3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65839" y="6370680"/>
              <a:ext cx="994312" cy="197842"/>
            </a:xfrm>
            <a:prstGeom prst="rect">
              <a:avLst/>
            </a:prstGeom>
          </p:spPr>
        </p:pic>
        <p:pic>
          <p:nvPicPr>
            <p:cNvPr id="11" name="Picture 10" descr="A close-up of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8DD3366-4845-09BE-AAF7-90BC9DD29B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49792" y="6325533"/>
              <a:ext cx="1182081" cy="259558"/>
            </a:xfrm>
            <a:prstGeom prst="rect">
              <a:avLst/>
            </a:prstGeom>
          </p:spPr>
        </p:pic>
      </p:grpSp>
      <p:pic>
        <p:nvPicPr>
          <p:cNvPr id="14" name="Picture 13" descr="A yellow sign with black numbers&#10;&#10;Description automatically generated">
            <a:extLst>
              <a:ext uri="{FF2B5EF4-FFF2-40B4-BE49-F238E27FC236}">
                <a16:creationId xmlns:a16="http://schemas.microsoft.com/office/drawing/2014/main" id="{5DBAC7E1-0EF0-A127-2C62-DF57516956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01" y="-25145"/>
            <a:ext cx="2743200" cy="368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9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216">
          <p15:clr>
            <a:srgbClr val="FBAE40"/>
          </p15:clr>
        </p15:guide>
        <p15:guide id="3" orient="horz" pos="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 w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EFC1-5317-4CC4-9C11-960B040D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815C0-2B7C-4137-BE6D-7DCBB1B3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94771-E383-4340-AB48-AD0760A90C93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25047-43EA-4C36-8AB0-9291D09C0A01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505FA3A-6A1F-4A38-8EDA-BF3E3C55B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D7071D-9B88-29BD-A098-97411EE0A053}"/>
              </a:ext>
            </a:extLst>
          </p:cNvPr>
          <p:cNvGrpSpPr/>
          <p:nvPr userDrawn="1"/>
        </p:nvGrpSpPr>
        <p:grpSpPr>
          <a:xfrm>
            <a:off x="9649792" y="6325533"/>
            <a:ext cx="2310359" cy="259558"/>
            <a:chOff x="9649792" y="6325533"/>
            <a:chExt cx="2310359" cy="259558"/>
          </a:xfrm>
        </p:grpSpPr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51E9D63-19C6-A0B1-4602-0BEF129468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65839" y="6370680"/>
              <a:ext cx="994312" cy="197842"/>
            </a:xfrm>
            <a:prstGeom prst="rect">
              <a:avLst/>
            </a:prstGeom>
          </p:spPr>
        </p:pic>
        <p:pic>
          <p:nvPicPr>
            <p:cNvPr id="11" name="Picture 10" descr="A close-up of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652D035-6BE4-94A5-55E8-2BE576C073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49792" y="6325533"/>
              <a:ext cx="1182081" cy="25955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D82C7C8-2186-CCFC-5CCF-F7C67B243078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4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 w U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EFC1-5317-4CC4-9C11-960B040D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815C0-2B7C-4137-BE6D-7DCBB1B3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55F8-DDEE-4E0C-850A-F733DED62B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94771-E383-4340-AB48-AD0760A90C93}"/>
              </a:ext>
            </a:extLst>
          </p:cNvPr>
          <p:cNvSpPr/>
          <p:nvPr userDrawn="1"/>
        </p:nvSpPr>
        <p:spPr>
          <a:xfrm>
            <a:off x="0" y="6705600"/>
            <a:ext cx="846527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25047-43EA-4C36-8AB0-9291D09C0A01}"/>
              </a:ext>
            </a:extLst>
          </p:cNvPr>
          <p:cNvSpPr/>
          <p:nvPr userDrawn="1"/>
        </p:nvSpPr>
        <p:spPr>
          <a:xfrm>
            <a:off x="8465270" y="6705600"/>
            <a:ext cx="3726730" cy="152400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505FA3A-6A1F-4A38-8EDA-BF3E3C55B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ADAF2-5A52-BAD1-B390-E75A03BE7902}"/>
              </a:ext>
            </a:extLst>
          </p:cNvPr>
          <p:cNvSpPr/>
          <p:nvPr userDrawn="1"/>
        </p:nvSpPr>
        <p:spPr>
          <a:xfrm>
            <a:off x="0" y="0"/>
            <a:ext cx="12192000" cy="185353"/>
          </a:xfrm>
          <a:prstGeom prst="rect">
            <a:avLst/>
          </a:prstGeom>
          <a:solidFill>
            <a:srgbClr val="041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Blue 0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sign with black numbers&#10;&#10;Description automatically generated">
            <a:extLst>
              <a:ext uri="{FF2B5EF4-FFF2-40B4-BE49-F238E27FC236}">
                <a16:creationId xmlns:a16="http://schemas.microsoft.com/office/drawing/2014/main" id="{0BC0A4D0-5459-35F7-AEDD-98B0890075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5" y="-48789"/>
            <a:ext cx="5093208" cy="6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8ECC4-27DC-4B8A-816F-24CE4EBC9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Dark Title Slide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C645-EC86-4232-AA7D-80E589C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F41CC-121D-4268-ABDF-E4D794C8CA5D}"/>
              </a:ext>
            </a:extLst>
          </p:cNvPr>
          <p:cNvGrpSpPr/>
          <p:nvPr userDrawn="1"/>
        </p:nvGrpSpPr>
        <p:grpSpPr>
          <a:xfrm>
            <a:off x="6903417" y="355199"/>
            <a:ext cx="5034326" cy="1000363"/>
            <a:chOff x="6901901" y="608234"/>
            <a:chExt cx="5148705" cy="1023091"/>
          </a:xfrm>
        </p:grpSpPr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77E821A-E0AC-4D41-965F-5B9741F3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1901" y="608234"/>
              <a:ext cx="2465780" cy="851859"/>
            </a:xfrm>
            <a:prstGeom prst="rect">
              <a:avLst/>
            </a:prstGeom>
          </p:spPr>
        </p:pic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845549-F215-4395-A76F-FEF0B93C9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7671" y="667648"/>
              <a:ext cx="2552935" cy="963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538B73-187F-E2A9-F22A-3E0ECAF73884}"/>
              </a:ext>
            </a:extLst>
          </p:cNvPr>
          <p:cNvSpPr txBox="1"/>
          <p:nvPr userDrawn="1"/>
        </p:nvSpPr>
        <p:spPr>
          <a:xfrm>
            <a:off x="219325" y="615018"/>
            <a:ext cx="509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Partner of the Year</a:t>
            </a:r>
          </a:p>
        </p:txBody>
      </p:sp>
    </p:spTree>
    <p:extLst>
      <p:ext uri="{BB962C8B-B14F-4D97-AF65-F5344CB8AC3E}">
        <p14:creationId xmlns:p14="http://schemas.microsoft.com/office/powerpoint/2010/main" val="407228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Blue 0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ECC4-27DC-4B8A-816F-24CE4EBC9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Dark Title Slide Option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C645-EC86-4232-AA7D-80E589C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F41CC-121D-4268-ABDF-E4D794C8CA5D}"/>
              </a:ext>
            </a:extLst>
          </p:cNvPr>
          <p:cNvGrpSpPr/>
          <p:nvPr userDrawn="1"/>
        </p:nvGrpSpPr>
        <p:grpSpPr>
          <a:xfrm>
            <a:off x="6903417" y="355199"/>
            <a:ext cx="5034326" cy="1000363"/>
            <a:chOff x="6901901" y="608234"/>
            <a:chExt cx="5148705" cy="1023091"/>
          </a:xfrm>
        </p:grpSpPr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77E821A-E0AC-4D41-965F-5B9741F3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1901" y="608234"/>
              <a:ext cx="2465780" cy="851859"/>
            </a:xfrm>
            <a:prstGeom prst="rect">
              <a:avLst/>
            </a:prstGeom>
          </p:spPr>
        </p:pic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845549-F215-4395-A76F-FEF0B93C9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7671" y="667648"/>
              <a:ext cx="2552935" cy="963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58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 Blue 0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ECB688D-E008-08F9-E1A7-072CB618C2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8ECC4-27DC-4B8A-816F-24CE4EBC9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Light Title Slide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C645-EC86-4232-AA7D-80E589C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6880F-C4A1-672D-F713-5CE70E04C378}"/>
              </a:ext>
            </a:extLst>
          </p:cNvPr>
          <p:cNvGrpSpPr/>
          <p:nvPr userDrawn="1"/>
        </p:nvGrpSpPr>
        <p:grpSpPr>
          <a:xfrm>
            <a:off x="6923513" y="413293"/>
            <a:ext cx="4983784" cy="774841"/>
            <a:chOff x="6923513" y="413293"/>
            <a:chExt cx="4983784" cy="77484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564EB4E-B33C-11FF-8D53-758F94363E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74" b="26150"/>
            <a:stretch/>
          </p:blipFill>
          <p:spPr>
            <a:xfrm>
              <a:off x="6923513" y="536606"/>
              <a:ext cx="2385612" cy="434926"/>
            </a:xfrm>
            <a:prstGeom prst="rect">
              <a:avLst/>
            </a:prstGeom>
            <a:noFill/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4AA5C8E-FBFA-FEFB-A0B7-3583F43F3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3617" y="426525"/>
              <a:ext cx="2103680" cy="749873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742C60-62C5-B3F4-B5D1-E9DDADF23139}"/>
                </a:ext>
              </a:extLst>
            </p:cNvPr>
            <p:cNvCxnSpPr/>
            <p:nvPr userDrawn="1"/>
          </p:nvCxnSpPr>
          <p:spPr>
            <a:xfrm>
              <a:off x="9450913" y="413293"/>
              <a:ext cx="0" cy="774841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yellow sign with black numbers&#10;&#10;Description automatically generated">
            <a:extLst>
              <a:ext uri="{FF2B5EF4-FFF2-40B4-BE49-F238E27FC236}">
                <a16:creationId xmlns:a16="http://schemas.microsoft.com/office/drawing/2014/main" id="{D1FCE7C0-1F6A-3712-E1CC-BB12F5B5E5D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5" y="-48789"/>
            <a:ext cx="5093208" cy="6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BC3BC-8B0B-E8A9-C01C-B06E21EF4CD2}"/>
              </a:ext>
            </a:extLst>
          </p:cNvPr>
          <p:cNvSpPr txBox="1"/>
          <p:nvPr userDrawn="1"/>
        </p:nvSpPr>
        <p:spPr>
          <a:xfrm>
            <a:off x="219325" y="615018"/>
            <a:ext cx="509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Partner of the Year</a:t>
            </a:r>
          </a:p>
        </p:txBody>
      </p:sp>
    </p:spTree>
    <p:extLst>
      <p:ext uri="{BB962C8B-B14F-4D97-AF65-F5344CB8AC3E}">
        <p14:creationId xmlns:p14="http://schemas.microsoft.com/office/powerpoint/2010/main" val="236018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41045-6F93-4C05-A4FC-4813A2D3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365125"/>
            <a:ext cx="11505460" cy="6558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1DD2-F4F4-4DA5-B749-C2A9C7588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107" y="1171852"/>
            <a:ext cx="11505460" cy="500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2402-21A7-437E-9D77-B9CFD0AA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5107" y="6356350"/>
            <a:ext cx="39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C6D755F8-DDEE-4E0C-850A-F733DED62B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28407288-89DD-4391-A840-735C0769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07" y="6740934"/>
            <a:ext cx="8110163" cy="89217"/>
          </a:xfrm>
          <a:prstGeom prst="rect">
            <a:avLst/>
          </a:prstGeom>
        </p:spPr>
        <p:txBody>
          <a:bodyPr anchor="ctr"/>
          <a:lstStyle>
            <a:lvl1pPr>
              <a:defRPr sz="600">
                <a:solidFill>
                  <a:srgbClr val="8D8D8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© 2024 UnifyCloud, LLC. All Rights Reserved. All product and company names are trademarks™ or registered® trademarks of their respective holders.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B3FC0-FC6D-BB9F-E216-D96DEE7A8C3B}"/>
              </a:ext>
            </a:extLst>
          </p:cNvPr>
          <p:cNvGrpSpPr/>
          <p:nvPr userDrawn="1"/>
        </p:nvGrpSpPr>
        <p:grpSpPr>
          <a:xfrm>
            <a:off x="-1199537" y="-1"/>
            <a:ext cx="1066172" cy="3814011"/>
            <a:chOff x="-1375700" y="0"/>
            <a:chExt cx="1218271" cy="45221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3E4C73-41CA-B3DC-DAD6-610C8E868ECA}"/>
                </a:ext>
              </a:extLst>
            </p:cNvPr>
            <p:cNvSpPr/>
            <p:nvPr/>
          </p:nvSpPr>
          <p:spPr>
            <a:xfrm>
              <a:off x="-1375700" y="654331"/>
              <a:ext cx="1218271" cy="596204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76, 76, 76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#4C4C4C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C92EC5-4102-8FFC-0664-4A8681405BFA}"/>
                </a:ext>
              </a:extLst>
            </p:cNvPr>
            <p:cNvSpPr/>
            <p:nvPr/>
          </p:nvSpPr>
          <p:spPr>
            <a:xfrm>
              <a:off x="-1375700" y="0"/>
              <a:ext cx="1218271" cy="59620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0, 0, 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#000000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09215F-2CE0-DE8F-D42D-326003F82A56}"/>
                </a:ext>
              </a:extLst>
            </p:cNvPr>
            <p:cNvSpPr/>
            <p:nvPr/>
          </p:nvSpPr>
          <p:spPr>
            <a:xfrm>
              <a:off x="-1375700" y="1308662"/>
              <a:ext cx="1218271" cy="59620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150, 150, 150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#969696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66A9F8-D1E6-4BBC-DC1E-F8FD25048674}"/>
                </a:ext>
              </a:extLst>
            </p:cNvPr>
            <p:cNvSpPr/>
            <p:nvPr/>
          </p:nvSpPr>
          <p:spPr>
            <a:xfrm>
              <a:off x="-1375700" y="2617324"/>
              <a:ext cx="1218271" cy="5962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RGB: 242, 242, 242</a:t>
              </a:r>
            </a:p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Hex: #F2F2F2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EFFE7C-83BD-7842-D4CB-A08D881B4763}"/>
                </a:ext>
              </a:extLst>
            </p:cNvPr>
            <p:cNvSpPr/>
            <p:nvPr/>
          </p:nvSpPr>
          <p:spPr>
            <a:xfrm>
              <a:off x="-1375700" y="1962993"/>
              <a:ext cx="1218271" cy="59620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210, 210, 210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#D2D2D2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741E3-4222-BDA1-3C19-5AAFF69615D4}"/>
                </a:ext>
              </a:extLst>
            </p:cNvPr>
            <p:cNvSpPr/>
            <p:nvPr/>
          </p:nvSpPr>
          <p:spPr>
            <a:xfrm>
              <a:off x="-1375700" y="3271655"/>
              <a:ext cx="1218271" cy="596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RGB: 255, 255, 255</a:t>
              </a:r>
            </a:p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Hex: #FFFFFF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60662B-2327-66AC-D919-C354F91050AB}"/>
                </a:ext>
              </a:extLst>
            </p:cNvPr>
            <p:cNvSpPr/>
            <p:nvPr userDrawn="1"/>
          </p:nvSpPr>
          <p:spPr>
            <a:xfrm>
              <a:off x="-1375700" y="3925984"/>
              <a:ext cx="1218270" cy="5962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RGB: 255, 192, 0</a:t>
              </a:r>
            </a:p>
            <a:p>
              <a:pPr algn="ctr"/>
              <a:r>
                <a:rPr lang="en-US" sz="900">
                  <a:solidFill>
                    <a:schemeClr val="tx1"/>
                  </a:solidFill>
                  <a:latin typeface="Segoe UI" panose="020B0502040204020203" pitchFamily="34" charset="0"/>
                </a:rPr>
                <a:t>Hex: #FFC000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D4831F-A800-FDFE-E53F-894C8F842779}"/>
              </a:ext>
            </a:extLst>
          </p:cNvPr>
          <p:cNvGrpSpPr/>
          <p:nvPr userDrawn="1"/>
        </p:nvGrpSpPr>
        <p:grpSpPr>
          <a:xfrm>
            <a:off x="12349039" y="-1"/>
            <a:ext cx="1066172" cy="3814011"/>
            <a:chOff x="12380015" y="0"/>
            <a:chExt cx="1218271" cy="452218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6C7E28-37E4-6382-9B22-562C03D7398E}"/>
                </a:ext>
              </a:extLst>
            </p:cNvPr>
            <p:cNvSpPr/>
            <p:nvPr userDrawn="1"/>
          </p:nvSpPr>
          <p:spPr>
            <a:xfrm>
              <a:off x="12380015" y="1308662"/>
              <a:ext cx="1218271" cy="59620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0, 24, 143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#00188F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3992D9-686F-386F-D2C5-8F1B7900F8BB}"/>
                </a:ext>
              </a:extLst>
            </p:cNvPr>
            <p:cNvSpPr/>
            <p:nvPr userDrawn="1"/>
          </p:nvSpPr>
          <p:spPr>
            <a:xfrm>
              <a:off x="12380015" y="3271655"/>
              <a:ext cx="1218271" cy="59620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0, 188, 242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#00BCF2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241957-0F1C-1708-E2DB-4134FC2A9E2F}"/>
                </a:ext>
              </a:extLst>
            </p:cNvPr>
            <p:cNvSpPr/>
            <p:nvPr userDrawn="1"/>
          </p:nvSpPr>
          <p:spPr>
            <a:xfrm>
              <a:off x="12380015" y="1962993"/>
              <a:ext cx="1218271" cy="596204"/>
            </a:xfrm>
            <a:prstGeom prst="rect">
              <a:avLst/>
            </a:prstGeom>
            <a:solidFill>
              <a:srgbClr val="004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0, 77, 180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#004DB4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F9DACD-C723-1CED-5F4B-4F731C859289}"/>
                </a:ext>
              </a:extLst>
            </p:cNvPr>
            <p:cNvSpPr/>
            <p:nvPr userDrawn="1"/>
          </p:nvSpPr>
          <p:spPr>
            <a:xfrm>
              <a:off x="12380015" y="3925984"/>
              <a:ext cx="1218271" cy="59620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255, 140, 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#FF8C00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25F38F-3562-3435-8CE8-5F2FDE4B4722}"/>
                </a:ext>
              </a:extLst>
            </p:cNvPr>
            <p:cNvSpPr/>
            <p:nvPr userDrawn="1"/>
          </p:nvSpPr>
          <p:spPr>
            <a:xfrm>
              <a:off x="12380015" y="0"/>
              <a:ext cx="1218271" cy="596204"/>
            </a:xfrm>
            <a:prstGeom prst="rect">
              <a:avLst/>
            </a:prstGeom>
            <a:solidFill>
              <a:srgbClr val="252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37, 45, 67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#252D43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BC3901-5E31-E336-A974-8B85CF95D683}"/>
                </a:ext>
              </a:extLst>
            </p:cNvPr>
            <p:cNvSpPr/>
            <p:nvPr userDrawn="1"/>
          </p:nvSpPr>
          <p:spPr>
            <a:xfrm>
              <a:off x="12380015" y="654331"/>
              <a:ext cx="1218271" cy="596204"/>
            </a:xfrm>
            <a:prstGeom prst="rect">
              <a:avLst/>
            </a:prstGeom>
            <a:solidFill>
              <a:srgbClr val="041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 4, 28, 100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#041C64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D96CBA-72AE-ACCE-EDCC-9F0974F1A676}"/>
                </a:ext>
              </a:extLst>
            </p:cNvPr>
            <p:cNvSpPr/>
            <p:nvPr userDrawn="1"/>
          </p:nvSpPr>
          <p:spPr>
            <a:xfrm>
              <a:off x="12380015" y="2617324"/>
              <a:ext cx="1218271" cy="596204"/>
            </a:xfrm>
            <a:prstGeom prst="rect">
              <a:avLst/>
            </a:prstGeom>
            <a:solidFill>
              <a:srgbClr val="15A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RGB: 21, 161, 220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Segoe UI" panose="020B0502040204020203" pitchFamily="34" charset="0"/>
                </a:rPr>
                <a:t>Hex: #15A1DC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45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2/2/2026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1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FC9F-F6B4-204B-EB52-4D97F108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&amp; Database Assessment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7B2E7-81F7-06DE-5C66-EEA6790D9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By CloudAtlas Tool</a:t>
            </a:r>
          </a:p>
        </p:txBody>
      </p:sp>
    </p:spTree>
    <p:extLst>
      <p:ext uri="{BB962C8B-B14F-4D97-AF65-F5344CB8AC3E}">
        <p14:creationId xmlns:p14="http://schemas.microsoft.com/office/powerpoint/2010/main" val="343570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8F31-554A-157C-FFA8-082689B12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BDA39B-A634-6675-5585-42CD92B72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223" y="1175658"/>
            <a:ext cx="3691488" cy="4863418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407B-5439-B072-7B43-99C255DF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Segoe UI"/>
              </a:rPr>
              <a:t>Top Quick Wins of Database Readiness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303C7B-970A-0E34-25DB-B2793A9ACA31}"/>
              </a:ext>
            </a:extLst>
          </p:cNvPr>
          <p:cNvSpPr txBox="1"/>
          <p:nvPr/>
        </p:nvSpPr>
        <p:spPr>
          <a:xfrm>
            <a:off x="654264" y="1475318"/>
            <a:ext cx="3382715" cy="442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rPr lang="en-IN" dirty="0">
                <a:solidFill>
                  <a:srgbClr val="041C64"/>
                </a:solidFill>
              </a:rPr>
              <a:t>Criteria for quick win</a:t>
            </a:r>
            <a:r>
              <a:rPr lang="en-IN" dirty="0" err="1">
                <a:solidFill>
                  <a:srgbClr val="041C64"/>
                </a:solidFill>
              </a:rPr>
              <a:t>db’s</a:t>
            </a:r>
            <a:r>
              <a:rPr lang="en-IN" dirty="0">
                <a:solidFill>
                  <a:srgbClr val="041C64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sz="1400" dirty="0"/>
              <a:t>Easier and faster to migrate databases.</a:t>
            </a:r>
            <a:endParaRPr lang="en-US" dirty="0"/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sz="1400" b="1" dirty="0">
                <a:solidFill>
                  <a:srgbClr val="00188F"/>
                </a:solidFill>
              </a:rPr>
              <a:t>Low complexity</a:t>
            </a:r>
            <a:r>
              <a:rPr lang="en-US" sz="1400" dirty="0">
                <a:solidFill>
                  <a:srgbClr val="00188F"/>
                </a:solidFill>
              </a:rPr>
              <a:t>→</a:t>
            </a:r>
            <a:r>
              <a:rPr lang="en-US" sz="1400" dirty="0"/>
              <a:t>The database’s is straightforward, so it can be moved with minimal effort.​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b="1" dirty="0">
                <a:solidFill>
                  <a:srgbClr val="00188F"/>
                </a:solidFill>
              </a:rPr>
              <a:t>No migration blocker</a:t>
            </a:r>
            <a:r>
              <a:rPr lang="en-US" dirty="0">
                <a:solidFill>
                  <a:srgbClr val="00188F"/>
                </a:solidFill>
              </a:rPr>
              <a:t>→</a:t>
            </a:r>
            <a:r>
              <a:rPr lang="en-US" sz="1400" dirty="0"/>
              <a:t>There are no technical or business constraints stopping the migration.​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b="1" dirty="0">
                <a:solidFill>
                  <a:srgbClr val="00188F"/>
                </a:solidFill>
              </a:rPr>
              <a:t>Fewer dependencies</a:t>
            </a:r>
            <a:r>
              <a:rPr lang="en-US" dirty="0">
                <a:solidFill>
                  <a:srgbClr val="00188F"/>
                </a:solidFill>
              </a:rPr>
              <a:t>→</a:t>
            </a:r>
            <a:r>
              <a:rPr lang="en-US" sz="1400" dirty="0"/>
              <a:t>The database' doesn’t rely much on other systems, making the migration simpler and less risky.</a:t>
            </a:r>
            <a:endParaRPr lang="en-IN" sz="18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0EB99B-607D-F9DE-F86C-60253F8F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96965"/>
              </p:ext>
            </p:extLst>
          </p:nvPr>
        </p:nvGraphicFramePr>
        <p:xfrm>
          <a:off x="4659549" y="2113367"/>
          <a:ext cx="7290404" cy="29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9979">
                  <a:extLst>
                    <a:ext uri="{9D8B030D-6E8A-4147-A177-3AD203B41FA5}">
                      <a16:colId xmlns:a16="http://schemas.microsoft.com/office/drawing/2014/main" val="126386312"/>
                    </a:ext>
                  </a:extLst>
                </a:gridCol>
                <a:gridCol w="2040425">
                  <a:extLst>
                    <a:ext uri="{9D8B030D-6E8A-4147-A177-3AD203B41FA5}">
                      <a16:colId xmlns:a16="http://schemas.microsoft.com/office/drawing/2014/main" val="4224596300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r>
                        <a:rPr lang="en-US" sz="1600" dirty="0"/>
                        <a:t>Database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Readiness (%)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72955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+mj-lt"/>
                        </a:rPr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83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Parametrics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2507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RubOnlineLog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62256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SIM2010LOG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78518"/>
                  </a:ext>
                </a:extLst>
              </a:tr>
            </a:tbl>
          </a:graphicData>
        </a:graphic>
      </p:graphicFrame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8B4E9EE6-186F-F6EC-2632-B5F2A4936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3090" y="1430957"/>
            <a:ext cx="525293" cy="525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E5B28B-64CC-1F83-FB65-88A2B36D3CF3}"/>
              </a:ext>
            </a:extLst>
          </p:cNvPr>
          <p:cNvSpPr txBox="1"/>
          <p:nvPr/>
        </p:nvSpPr>
        <p:spPr>
          <a:xfrm>
            <a:off x="5058383" y="1450413"/>
            <a:ext cx="294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188F"/>
                </a:solidFill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Quick Wins</a:t>
            </a:r>
            <a:endParaRPr lang="en-IN" sz="2400" dirty="0">
              <a:solidFill>
                <a:srgbClr val="00188F"/>
              </a:solidFill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9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5A47-DDF3-D3A5-7F7C-407A75FB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BCC217-7429-10F9-D21F-EC8BB3E614C6}"/>
              </a:ext>
            </a:extLst>
          </p:cNvPr>
          <p:cNvSpPr/>
          <p:nvPr/>
        </p:nvSpPr>
        <p:spPr>
          <a:xfrm>
            <a:off x="466724" y="1099698"/>
            <a:ext cx="11154941" cy="270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58C06-B9BE-8C95-197C-25136040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/>
              </a:rPr>
              <a:t>Migration Plan</a:t>
            </a:r>
            <a:endParaRPr lang="en-IN" dirty="0">
              <a:latin typeface="+mn-lt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A364-B12E-04C1-94DB-63796B5CDB30}"/>
              </a:ext>
            </a:extLst>
          </p:cNvPr>
          <p:cNvSpPr/>
          <p:nvPr/>
        </p:nvSpPr>
        <p:spPr>
          <a:xfrm>
            <a:off x="530101" y="1209459"/>
            <a:ext cx="3544478" cy="346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Applications and  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D1EE3-1295-B0E0-04FC-C26F7E6ECF08}"/>
              </a:ext>
            </a:extLst>
          </p:cNvPr>
          <p:cNvSpPr/>
          <p:nvPr/>
        </p:nvSpPr>
        <p:spPr>
          <a:xfrm>
            <a:off x="9039225" y="1225694"/>
            <a:ext cx="1352550" cy="346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Wave 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5A14EE-D996-3A22-A552-9C8C01F7359F}"/>
              </a:ext>
            </a:extLst>
          </p:cNvPr>
          <p:cNvSpPr/>
          <p:nvPr/>
        </p:nvSpPr>
        <p:spPr>
          <a:xfrm>
            <a:off x="9113302" y="1637267"/>
            <a:ext cx="1071123" cy="2022417"/>
          </a:xfrm>
          <a:prstGeom prst="rect">
            <a:avLst/>
          </a:prstGeom>
          <a:solidFill>
            <a:srgbClr val="FFFCF2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Migration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Waves</a:t>
            </a:r>
          </a:p>
          <a:p>
            <a:pPr algn="ctr"/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</a:rPr>
              <a:t>4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6F36A4-0C11-7775-6089-4AF16506FD6D}"/>
              </a:ext>
            </a:extLst>
          </p:cNvPr>
          <p:cNvCxnSpPr>
            <a:cxnSpLocks/>
          </p:cNvCxnSpPr>
          <p:nvPr/>
        </p:nvCxnSpPr>
        <p:spPr>
          <a:xfrm>
            <a:off x="2849980" y="1656318"/>
            <a:ext cx="4927076" cy="0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4" descr="A blue circle with white lines&#10;&#10;AI-generated content may be incorrect.">
            <a:extLst>
              <a:ext uri="{FF2B5EF4-FFF2-40B4-BE49-F238E27FC236}">
                <a16:creationId xmlns:a16="http://schemas.microsoft.com/office/drawing/2014/main" id="{4C6010A0-C2FD-9493-51AE-5343238C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57" y="1811984"/>
            <a:ext cx="637084" cy="63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615F21-D90B-4D87-C234-1CCC85DC83C1}"/>
              </a:ext>
            </a:extLst>
          </p:cNvPr>
          <p:cNvSpPr/>
          <p:nvPr/>
        </p:nvSpPr>
        <p:spPr>
          <a:xfrm>
            <a:off x="10423145" y="1637267"/>
            <a:ext cx="1046858" cy="2006182"/>
          </a:xfrm>
          <a:prstGeom prst="rect">
            <a:avLst/>
          </a:prstGeom>
          <a:solidFill>
            <a:srgbClr val="FFFCF2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Total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Groups</a:t>
            </a:r>
            <a:endParaRPr lang="en-US" sz="1200" dirty="0">
              <a:solidFill>
                <a:schemeClr val="tx1"/>
              </a:solidFill>
              <a:cs typeface="Segoe UI"/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</a:rPr>
              <a:t>6</a:t>
            </a:r>
            <a:endParaRPr lang="en-US" sz="1400" b="1" dirty="0">
              <a:solidFill>
                <a:schemeClr val="tx1"/>
              </a:solidFill>
              <a:latin typeface="+mj-lt"/>
              <a:cs typeface="Segoe UI"/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16" descr="A blue circle with white cubes and 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7DC4A9DD-1E52-FC1E-7B3A-188AAE8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001" y="1837695"/>
            <a:ext cx="617826" cy="61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226363-AAD9-F6F3-8457-7AC5CF0002F7}"/>
              </a:ext>
            </a:extLst>
          </p:cNvPr>
          <p:cNvCxnSpPr>
            <a:cxnSpLocks/>
          </p:cNvCxnSpPr>
          <p:nvPr/>
        </p:nvCxnSpPr>
        <p:spPr>
          <a:xfrm flipV="1">
            <a:off x="2868834" y="2585771"/>
            <a:ext cx="4845376" cy="13770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3D63D0-AB99-1C11-6626-DA32804A119E}"/>
              </a:ext>
            </a:extLst>
          </p:cNvPr>
          <p:cNvCxnSpPr>
            <a:cxnSpLocks/>
          </p:cNvCxnSpPr>
          <p:nvPr/>
        </p:nvCxnSpPr>
        <p:spPr>
          <a:xfrm flipH="1">
            <a:off x="7780197" y="1677440"/>
            <a:ext cx="9427" cy="938336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A50ED4-D129-F4BD-1FBA-9A25B81D2E8F}"/>
              </a:ext>
            </a:extLst>
          </p:cNvPr>
          <p:cNvCxnSpPr>
            <a:cxnSpLocks/>
          </p:cNvCxnSpPr>
          <p:nvPr/>
        </p:nvCxnSpPr>
        <p:spPr>
          <a:xfrm flipV="1">
            <a:off x="2878261" y="2686208"/>
            <a:ext cx="4845376" cy="13770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305B9C-FABB-7B58-8CB2-D432021563F8}"/>
              </a:ext>
            </a:extLst>
          </p:cNvPr>
          <p:cNvCxnSpPr>
            <a:cxnSpLocks/>
          </p:cNvCxnSpPr>
          <p:nvPr/>
        </p:nvCxnSpPr>
        <p:spPr>
          <a:xfrm flipV="1">
            <a:off x="2939535" y="3628485"/>
            <a:ext cx="4845376" cy="13770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183B10-2916-EB95-C212-D35A0779B4E4}"/>
              </a:ext>
            </a:extLst>
          </p:cNvPr>
          <p:cNvCxnSpPr>
            <a:cxnSpLocks/>
          </p:cNvCxnSpPr>
          <p:nvPr/>
        </p:nvCxnSpPr>
        <p:spPr>
          <a:xfrm>
            <a:off x="7777056" y="2694638"/>
            <a:ext cx="0" cy="947617"/>
          </a:xfrm>
          <a:prstGeom prst="line">
            <a:avLst/>
          </a:prstGeom>
          <a:ln w="9525" cap="flat" cmpd="sng" algn="ctr">
            <a:solidFill>
              <a:srgbClr val="004D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CD41E4-BCED-CC36-C028-0B2B11BA7608}"/>
              </a:ext>
            </a:extLst>
          </p:cNvPr>
          <p:cNvSpPr/>
          <p:nvPr/>
        </p:nvSpPr>
        <p:spPr>
          <a:xfrm>
            <a:off x="8090993" y="2429810"/>
            <a:ext cx="755707" cy="4112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A4CA55-7D56-2620-D42D-99B2E016E6A8}"/>
              </a:ext>
            </a:extLst>
          </p:cNvPr>
          <p:cNvSpPr/>
          <p:nvPr/>
        </p:nvSpPr>
        <p:spPr>
          <a:xfrm>
            <a:off x="3459494" y="1804248"/>
            <a:ext cx="1442724" cy="284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 err="1">
                <a:solidFill>
                  <a:schemeClr val="tx1"/>
                </a:solidFill>
              </a:rPr>
              <a:t>.Net</a:t>
            </a:r>
            <a:r>
              <a:rPr lang="en-US" sz="1400" dirty="0">
                <a:solidFill>
                  <a:schemeClr val="tx1"/>
                </a:solidFill>
              </a:rPr>
              <a:t>         </a:t>
            </a:r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1A086A-0D8B-9C31-4FB3-862B4ADD74CE}"/>
              </a:ext>
            </a:extLst>
          </p:cNvPr>
          <p:cNvSpPr/>
          <p:nvPr/>
        </p:nvSpPr>
        <p:spPr>
          <a:xfrm>
            <a:off x="3302465" y="1903619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D2B24E-68D9-A52E-03DA-574A39974E57}"/>
              </a:ext>
            </a:extLst>
          </p:cNvPr>
          <p:cNvSpPr/>
          <p:nvPr/>
        </p:nvSpPr>
        <p:spPr>
          <a:xfrm>
            <a:off x="6136379" y="1825753"/>
            <a:ext cx="1672961" cy="27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4A406A-122C-5989-9F62-54D3FA1A52C5}"/>
              </a:ext>
            </a:extLst>
          </p:cNvPr>
          <p:cNvSpPr/>
          <p:nvPr/>
        </p:nvSpPr>
        <p:spPr>
          <a:xfrm>
            <a:off x="3468922" y="2099291"/>
            <a:ext cx="1433296" cy="338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 err="1">
                <a:solidFill>
                  <a:schemeClr val="tx1"/>
                </a:solidFill>
              </a:rPr>
              <a:t>Php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  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F3CA5-1CAE-B5A0-1143-6F8C119DDC10}"/>
              </a:ext>
            </a:extLst>
          </p:cNvPr>
          <p:cNvSpPr/>
          <p:nvPr/>
        </p:nvSpPr>
        <p:spPr>
          <a:xfrm>
            <a:off x="3302464" y="2226103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57EFDB-6498-1B52-807D-6158E8AEF0B7}"/>
              </a:ext>
            </a:extLst>
          </p:cNvPr>
          <p:cNvSpPr/>
          <p:nvPr/>
        </p:nvSpPr>
        <p:spPr>
          <a:xfrm>
            <a:off x="5913312" y="1917423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B845E4-470E-A5F1-0CC7-A88745879A3A}"/>
              </a:ext>
            </a:extLst>
          </p:cNvPr>
          <p:cNvSpPr/>
          <p:nvPr/>
        </p:nvSpPr>
        <p:spPr>
          <a:xfrm>
            <a:off x="6111949" y="2123000"/>
            <a:ext cx="1672960" cy="308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Python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       </a:t>
            </a:r>
            <a:r>
              <a:rPr lang="en-US" sz="1400" b="1" dirty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AD6DA9-925E-80FA-EC83-048A99A04EDE}"/>
              </a:ext>
            </a:extLst>
          </p:cNvPr>
          <p:cNvSpPr/>
          <p:nvPr/>
        </p:nvSpPr>
        <p:spPr>
          <a:xfrm>
            <a:off x="5912139" y="2242203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326A85-4FA4-E064-9BEA-666E80BA9ADA}"/>
              </a:ext>
            </a:extLst>
          </p:cNvPr>
          <p:cNvSpPr/>
          <p:nvPr/>
        </p:nvSpPr>
        <p:spPr>
          <a:xfrm>
            <a:off x="3456422" y="2762181"/>
            <a:ext cx="1510024" cy="21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 err="1">
                <a:solidFill>
                  <a:schemeClr val="tx1"/>
                </a:solidFill>
              </a:rPr>
              <a:t>Mysql</a:t>
            </a:r>
            <a:r>
              <a:rPr lang="en-US" sz="1400" dirty="0">
                <a:solidFill>
                  <a:schemeClr val="tx1"/>
                </a:solidFill>
              </a:rPr>
              <a:t>    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  <a:endParaRPr lang="en-US" sz="1600" b="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2BF231B-416C-3049-F959-6437AD07263F}"/>
              </a:ext>
            </a:extLst>
          </p:cNvPr>
          <p:cNvSpPr/>
          <p:nvPr/>
        </p:nvSpPr>
        <p:spPr>
          <a:xfrm>
            <a:off x="3285575" y="2828804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2B24ED-29BD-20AD-DB20-BEF74A68E3B0}"/>
              </a:ext>
            </a:extLst>
          </p:cNvPr>
          <p:cNvSpPr/>
          <p:nvPr/>
        </p:nvSpPr>
        <p:spPr>
          <a:xfrm>
            <a:off x="3456422" y="3051506"/>
            <a:ext cx="1609205" cy="22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 err="1">
                <a:solidFill>
                  <a:schemeClr val="tx1"/>
                </a:solidFill>
              </a:rPr>
              <a:t>Mariadb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96317F-124F-408B-60AE-7FB167A284B6}"/>
              </a:ext>
            </a:extLst>
          </p:cNvPr>
          <p:cNvSpPr/>
          <p:nvPr/>
        </p:nvSpPr>
        <p:spPr>
          <a:xfrm>
            <a:off x="3285575" y="3110609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A42484-F0A4-580C-6FF4-073870057411}"/>
              </a:ext>
            </a:extLst>
          </p:cNvPr>
          <p:cNvSpPr/>
          <p:nvPr/>
        </p:nvSpPr>
        <p:spPr>
          <a:xfrm>
            <a:off x="3466140" y="3340250"/>
            <a:ext cx="1373098" cy="21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MSSQL     </a:t>
            </a:r>
            <a:r>
              <a:rPr lang="en-US" sz="1400" b="1" dirty="0">
                <a:solidFill>
                  <a:schemeClr val="tx1"/>
                </a:solidFill>
              </a:rPr>
              <a:t>14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A95D492-6898-595B-C71C-7BBC84B8B722}"/>
              </a:ext>
            </a:extLst>
          </p:cNvPr>
          <p:cNvSpPr/>
          <p:nvPr/>
        </p:nvSpPr>
        <p:spPr>
          <a:xfrm>
            <a:off x="3282975" y="3391798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7CDD9B-6471-21AD-46C7-DCAD878AD16A}"/>
              </a:ext>
            </a:extLst>
          </p:cNvPr>
          <p:cNvSpPr/>
          <p:nvPr/>
        </p:nvSpPr>
        <p:spPr>
          <a:xfrm>
            <a:off x="6111948" y="2793350"/>
            <a:ext cx="1893531" cy="228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PostgreSQL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  <a:endParaRPr lang="en-US" sz="1600" b="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23D975E-4821-FFE6-A6DE-F6DD6E5B01E0}"/>
              </a:ext>
            </a:extLst>
          </p:cNvPr>
          <p:cNvSpPr/>
          <p:nvPr/>
        </p:nvSpPr>
        <p:spPr>
          <a:xfrm>
            <a:off x="5915661" y="2859635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C4D12E-C116-CE2E-0560-3EA711DA5740}"/>
              </a:ext>
            </a:extLst>
          </p:cNvPr>
          <p:cNvSpPr/>
          <p:nvPr/>
        </p:nvSpPr>
        <p:spPr>
          <a:xfrm>
            <a:off x="6114432" y="3047660"/>
            <a:ext cx="1891047" cy="268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MongoDB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B5C376-ED06-F246-B4A2-D184529FE505}"/>
              </a:ext>
            </a:extLst>
          </p:cNvPr>
          <p:cNvSpPr/>
          <p:nvPr/>
        </p:nvSpPr>
        <p:spPr>
          <a:xfrm>
            <a:off x="5912419" y="3128122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77E200-D329-1F10-990D-3DBF4748C488}"/>
              </a:ext>
            </a:extLst>
          </p:cNvPr>
          <p:cNvSpPr/>
          <p:nvPr/>
        </p:nvSpPr>
        <p:spPr>
          <a:xfrm>
            <a:off x="6111949" y="3311675"/>
            <a:ext cx="1821863" cy="23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400" dirty="0" err="1">
                <a:solidFill>
                  <a:schemeClr val="tx1"/>
                </a:solidFill>
              </a:rPr>
              <a:t>Oratopg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970EE1-D61E-0B7A-8C99-7830CA2947EE}"/>
              </a:ext>
            </a:extLst>
          </p:cNvPr>
          <p:cNvSpPr/>
          <p:nvPr/>
        </p:nvSpPr>
        <p:spPr>
          <a:xfrm>
            <a:off x="5911144" y="3384327"/>
            <a:ext cx="108000" cy="108000"/>
          </a:xfrm>
          <a:prstGeom prst="ellipse">
            <a:avLst/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4ADE0B6-71CE-6A29-325E-ECB80DF3F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1611"/>
              </p:ext>
            </p:extLst>
          </p:nvPr>
        </p:nvGraphicFramePr>
        <p:xfrm>
          <a:off x="466724" y="3992880"/>
          <a:ext cx="11154938" cy="205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67">
                  <a:extLst>
                    <a:ext uri="{9D8B030D-6E8A-4147-A177-3AD203B41FA5}">
                      <a16:colId xmlns:a16="http://schemas.microsoft.com/office/drawing/2014/main" val="2723436034"/>
                    </a:ext>
                  </a:extLst>
                </a:gridCol>
                <a:gridCol w="1394367">
                  <a:extLst>
                    <a:ext uri="{9D8B030D-6E8A-4147-A177-3AD203B41FA5}">
                      <a16:colId xmlns:a16="http://schemas.microsoft.com/office/drawing/2014/main" val="1480248097"/>
                    </a:ext>
                  </a:extLst>
                </a:gridCol>
                <a:gridCol w="1394367">
                  <a:extLst>
                    <a:ext uri="{9D8B030D-6E8A-4147-A177-3AD203B41FA5}">
                      <a16:colId xmlns:a16="http://schemas.microsoft.com/office/drawing/2014/main" val="1790479728"/>
                    </a:ext>
                  </a:extLst>
                </a:gridCol>
                <a:gridCol w="1394367">
                  <a:extLst>
                    <a:ext uri="{9D8B030D-6E8A-4147-A177-3AD203B41FA5}">
                      <a16:colId xmlns:a16="http://schemas.microsoft.com/office/drawing/2014/main" val="1822109708"/>
                    </a:ext>
                  </a:extLst>
                </a:gridCol>
                <a:gridCol w="1394367">
                  <a:extLst>
                    <a:ext uri="{9D8B030D-6E8A-4147-A177-3AD203B41FA5}">
                      <a16:colId xmlns:a16="http://schemas.microsoft.com/office/drawing/2014/main" val="2377826984"/>
                    </a:ext>
                  </a:extLst>
                </a:gridCol>
                <a:gridCol w="1394367">
                  <a:extLst>
                    <a:ext uri="{9D8B030D-6E8A-4147-A177-3AD203B41FA5}">
                      <a16:colId xmlns:a16="http://schemas.microsoft.com/office/drawing/2014/main" val="333632337"/>
                    </a:ext>
                  </a:extLst>
                </a:gridCol>
                <a:gridCol w="1505618">
                  <a:extLst>
                    <a:ext uri="{9D8B030D-6E8A-4147-A177-3AD203B41FA5}">
                      <a16:colId xmlns:a16="http://schemas.microsoft.com/office/drawing/2014/main" val="76355015"/>
                    </a:ext>
                  </a:extLst>
                </a:gridCol>
                <a:gridCol w="1283118">
                  <a:extLst>
                    <a:ext uri="{9D8B030D-6E8A-4147-A177-3AD203B41FA5}">
                      <a16:colId xmlns:a16="http://schemas.microsoft.com/office/drawing/2014/main" val="3722899648"/>
                    </a:ext>
                  </a:extLst>
                </a:gridCol>
              </a:tblGrid>
              <a:tr h="53277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Waves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Complexity</a:t>
                      </a:r>
                    </a:p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Score(Low)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Complexity</a:t>
                      </a:r>
                    </a:p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Score(medium)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Complexity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Score(High)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012702"/>
                  </a:ext>
                </a:extLst>
              </a:tr>
              <a:tr h="31339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Wave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49148"/>
                  </a:ext>
                </a:extLst>
              </a:tr>
              <a:tr h="40194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Wave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504305"/>
                  </a:ext>
                </a:extLst>
              </a:tr>
              <a:tr h="40194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Wave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345213"/>
                  </a:ext>
                </a:extLst>
              </a:tr>
              <a:tr h="40194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Wave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859673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4C1AB-23CA-7696-8334-7C009055BF5F}"/>
              </a:ext>
            </a:extLst>
          </p:cNvPr>
          <p:cNvSpPr/>
          <p:nvPr/>
        </p:nvSpPr>
        <p:spPr>
          <a:xfrm>
            <a:off x="615826" y="1647435"/>
            <a:ext cx="2384982" cy="952107"/>
          </a:xfrm>
          <a:prstGeom prst="roundRect">
            <a:avLst/>
          </a:prstGeom>
          <a:solidFill>
            <a:srgbClr val="0067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1400" dirty="0"/>
              <a:t>Applications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>
                <a:latin typeface="+mj-lt"/>
              </a:rPr>
              <a:t>14</a:t>
            </a:r>
          </a:p>
        </p:txBody>
      </p:sp>
      <p:pic>
        <p:nvPicPr>
          <p:cNvPr id="8" name="Picture 8" descr="A blue circle with white outline on it&#10;&#10;AI-generated content may be incorrect.">
            <a:extLst>
              <a:ext uri="{FF2B5EF4-FFF2-40B4-BE49-F238E27FC236}">
                <a16:creationId xmlns:a16="http://schemas.microsoft.com/office/drawing/2014/main" id="{F53206DD-874C-A3BC-1BE3-BE839E3F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5" y="1826690"/>
            <a:ext cx="612645" cy="6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A33C34-6B00-BA79-05A4-E4929C55EAA0}"/>
              </a:ext>
            </a:extLst>
          </p:cNvPr>
          <p:cNvSpPr/>
          <p:nvPr/>
        </p:nvSpPr>
        <p:spPr>
          <a:xfrm>
            <a:off x="634876" y="2691343"/>
            <a:ext cx="2384982" cy="952107"/>
          </a:xfrm>
          <a:prstGeom prst="roundRect">
            <a:avLst/>
          </a:prstGeom>
          <a:solidFill>
            <a:srgbClr val="0067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  <a:p>
            <a:pPr algn="r">
              <a:lnSpc>
                <a:spcPct val="150000"/>
              </a:lnSpc>
            </a:pPr>
            <a:r>
              <a:rPr lang="en-US" sz="1400" dirty="0"/>
              <a:t>Databases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+mj-lt"/>
              </a:rPr>
              <a:t>14</a:t>
            </a:r>
          </a:p>
          <a:p>
            <a:pPr algn="just"/>
            <a:endParaRPr lang="en-US" dirty="0"/>
          </a:p>
        </p:txBody>
      </p:sp>
      <p:pic>
        <p:nvPicPr>
          <p:cNvPr id="11" name="Picture 12" descr="A blue circle with white outline on it&#10;&#10;AI-generated content may be incorrect.">
            <a:extLst>
              <a:ext uri="{FF2B5EF4-FFF2-40B4-BE49-F238E27FC236}">
                <a16:creationId xmlns:a16="http://schemas.microsoft.com/office/drawing/2014/main" id="{0829066B-D855-AB36-18F8-261BCD2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4" y="2864522"/>
            <a:ext cx="612645" cy="6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7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23C2A-0D46-5010-D7D9-3115EB9B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C0FC-0F2D-DB53-E31F-851C4D0D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601"/>
            <a:ext cx="10515600" cy="970189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Segoe UI Black" panose="020B0A02040204020203" pitchFamily="34" charset="0"/>
              </a:rPr>
              <a:t>Thank</a:t>
            </a:r>
            <a:r>
              <a:rPr lang="en-US" sz="7200" dirty="0">
                <a:latin typeface="+mn-lt"/>
                <a:ea typeface="Segoe UI Black" panose="020B0A02040204020203" pitchFamily="34" charset="0"/>
              </a:rPr>
              <a:t>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A10CF-D474-C90F-9FD1-5FD5B03EDD1E}"/>
              </a:ext>
            </a:extLst>
          </p:cNvPr>
          <p:cNvSpPr txBox="1"/>
          <p:nvPr/>
        </p:nvSpPr>
        <p:spPr>
          <a:xfrm>
            <a:off x="838200" y="4246790"/>
            <a:ext cx="806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We appreciate your time and attention</a:t>
            </a:r>
            <a:endParaRPr lang="en-IN" sz="2400" i="1" dirty="0">
              <a:solidFill>
                <a:schemeClr val="bg1"/>
              </a:solidFill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E4C3030-84AB-8F65-B493-B47180E73473}"/>
              </a:ext>
            </a:extLst>
          </p:cNvPr>
          <p:cNvSpPr>
            <a:spLocks/>
          </p:cNvSpPr>
          <p:nvPr/>
        </p:nvSpPr>
        <p:spPr>
          <a:xfrm>
            <a:off x="509356" y="1206630"/>
            <a:ext cx="5677435" cy="4687815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Application Assessment Details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Summary of Application Readiness &amp; Remediation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Application Migration Strategy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Top Quick Wins – Application Readiness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6R’s Analysis Summary – Applications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Summary of Database Readiness &amp; Remediation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6R’s Analysis Summary – Databases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Top Quick Wins – Database Readiness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1800"/>
            </a:pPr>
            <a:r>
              <a:rPr lang="en-US" sz="1450" dirty="0">
                <a:solidFill>
                  <a:schemeClr val="tx1"/>
                </a:solidFill>
                <a:latin typeface="+mj-lt"/>
              </a:rPr>
              <a:t>Migration Plan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4165-7171-74E1-F8C4-DC1188B6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041C64"/>
                </a:solidFill>
              </a:rPr>
              <a:t>Agenda</a:t>
            </a:r>
            <a:br>
              <a:rPr lang="en-IN" dirty="0">
                <a:solidFill>
                  <a:srgbClr val="041C64"/>
                </a:solidFill>
              </a:rPr>
            </a:b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21C72-8375-B210-9E75-1BFBE6CA7C15}"/>
              </a:ext>
            </a:extLst>
          </p:cNvPr>
          <p:cNvGrpSpPr/>
          <p:nvPr/>
        </p:nvGrpSpPr>
        <p:grpSpPr>
          <a:xfrm>
            <a:off x="6478621" y="904812"/>
            <a:ext cx="5204023" cy="5204023"/>
            <a:chOff x="6478621" y="904812"/>
            <a:chExt cx="5204023" cy="5204023"/>
          </a:xfrm>
        </p:grpSpPr>
        <p:pic>
          <p:nvPicPr>
            <p:cNvPr id="4" name="Picture 3" descr="A notepad with a pen and a target&#10;&#10;AI-generated content may be incorrect.">
              <a:extLst>
                <a:ext uri="{FF2B5EF4-FFF2-40B4-BE49-F238E27FC236}">
                  <a16:creationId xmlns:a16="http://schemas.microsoft.com/office/drawing/2014/main" id="{9934E2B5-A82E-D4A3-644A-05B1E0B6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21" y="904812"/>
              <a:ext cx="5204023" cy="520402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1207A2-B86D-1DFC-BB87-52F3795B5920}"/>
                </a:ext>
              </a:extLst>
            </p:cNvPr>
            <p:cNvSpPr/>
            <p:nvPr/>
          </p:nvSpPr>
          <p:spPr>
            <a:xfrm>
              <a:off x="8443609" y="2441646"/>
              <a:ext cx="1400782" cy="321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4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E4C3030-84AB-8F65-B493-B47180E73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223" y="1175657"/>
            <a:ext cx="4644797" cy="4963886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4165-7171-74E1-F8C4-DC1188B6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Assessment Detail’s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1C287-2A95-6B34-1D16-E3450FDA0579}"/>
              </a:ext>
            </a:extLst>
          </p:cNvPr>
          <p:cNvSpPr txBox="1"/>
          <p:nvPr/>
        </p:nvSpPr>
        <p:spPr>
          <a:xfrm>
            <a:off x="765346" y="1554116"/>
            <a:ext cx="160293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41C64"/>
                </a:solidFill>
              </a:rPr>
              <a:t>Overview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7A55BF-1DA6-F8F8-DD53-AC4287348446}"/>
              </a:ext>
            </a:extLst>
          </p:cNvPr>
          <p:cNvSpPr/>
          <p:nvPr/>
        </p:nvSpPr>
        <p:spPr>
          <a:xfrm>
            <a:off x="953116" y="3181425"/>
            <a:ext cx="1151950" cy="706756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/>
              <a:t>.NET</a:t>
            </a:r>
            <a:br>
              <a:rPr dirty="0"/>
            </a:br>
            <a:r>
              <a:rPr lang="en-US" dirty="0" err="1"/>
              <a:t>14</a:t>
            </a:r>
            <a:endParaRPr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CCF118-C882-C3AD-7CC8-A3026E8C6572}"/>
              </a:ext>
            </a:extLst>
          </p:cNvPr>
          <p:cNvSpPr/>
          <p:nvPr/>
        </p:nvSpPr>
        <p:spPr>
          <a:xfrm>
            <a:off x="2232303" y="3181425"/>
            <a:ext cx="1151950" cy="706756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/>
              <a:t>Java</a:t>
            </a:r>
            <a:br>
              <a:rPr dirty="0"/>
            </a:br>
            <a:r>
              <a:rPr lang="en-US" dirty="0" err="1"/>
              <a:t>0</a:t>
            </a:r>
            <a:endParaRPr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0BA77C-58B0-F6F0-F2B3-ABE6F9BC0F64}"/>
              </a:ext>
            </a:extLst>
          </p:cNvPr>
          <p:cNvSpPr/>
          <p:nvPr/>
        </p:nvSpPr>
        <p:spPr>
          <a:xfrm>
            <a:off x="3511490" y="3181425"/>
            <a:ext cx="1151950" cy="706756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/>
              <a:t>PHP</a:t>
            </a:r>
            <a:br>
              <a:rPr dirty="0"/>
            </a:br>
            <a:r>
              <a:rPr lang="en-US" dirty="0" err="1"/>
              <a:t>0</a:t>
            </a:r>
            <a:endParaRPr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72848D-8EFF-71E8-B6E9-F79E00A84E25}"/>
              </a:ext>
            </a:extLst>
          </p:cNvPr>
          <p:cNvSpPr/>
          <p:nvPr/>
        </p:nvSpPr>
        <p:spPr>
          <a:xfrm>
            <a:off x="953116" y="4022725"/>
            <a:ext cx="1151950" cy="706756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/>
              <a:t>Python</a:t>
            </a:r>
            <a:br>
              <a:rPr dirty="0"/>
            </a:br>
            <a:r>
              <a:rPr lang="en-US" dirty="0" err="1"/>
              <a:t>0</a:t>
            </a:r>
            <a:endParaRPr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45B36-9E6A-7085-FFD7-8E8719950FC5}"/>
              </a:ext>
            </a:extLst>
          </p:cNvPr>
          <p:cNvSpPr/>
          <p:nvPr/>
        </p:nvSpPr>
        <p:spPr>
          <a:xfrm>
            <a:off x="2232304" y="4017399"/>
            <a:ext cx="1151950" cy="712082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 err="1"/>
              <a:t>NodeJs</a:t>
            </a:r>
            <a:br>
              <a:rPr dirty="0"/>
            </a:br>
            <a:r>
              <a:rPr lang="en-US" dirty="0" err="1"/>
              <a:t>0</a:t>
            </a:r>
            <a:endParaRPr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5DD453-D45E-161A-EB6B-C629B3C4EAFC}"/>
              </a:ext>
            </a:extLst>
          </p:cNvPr>
          <p:cNvSpPr txBox="1"/>
          <p:nvPr/>
        </p:nvSpPr>
        <p:spPr>
          <a:xfrm>
            <a:off x="894407" y="5188752"/>
            <a:ext cx="371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CloudAtlas® provided detailed readiness insights for all scanned applications, enabling smooth migration planning.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5CD337CF-D2D6-46BD-92A4-7D8B2E30AA94}"/>
              </a:ext>
            </a:extLst>
          </p:cNvPr>
          <p:cNvSpPr/>
          <p:nvPr/>
        </p:nvSpPr>
        <p:spPr>
          <a:xfrm>
            <a:off x="7520784" y="3103509"/>
            <a:ext cx="2621313" cy="2554346"/>
          </a:xfrm>
          <a:prstGeom prst="arc">
            <a:avLst>
              <a:gd name="adj1" fmla="val 8159838"/>
              <a:gd name="adj2" fmla="val 2717104"/>
            </a:avLst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9" name="Picture 13">
            <a:extLst>
              <a:ext uri="{FF2B5EF4-FFF2-40B4-BE49-F238E27FC236}">
                <a16:creationId xmlns:a16="http://schemas.microsoft.com/office/drawing/2014/main" id="{01C141F8-F830-DE9B-73F7-0C1AEB1C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58" y="4425467"/>
            <a:ext cx="1104600" cy="9595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">
            <a:extLst>
              <a:ext uri="{FF2B5EF4-FFF2-40B4-BE49-F238E27FC236}">
                <a16:creationId xmlns:a16="http://schemas.microsoft.com/office/drawing/2014/main" id="{948A5B0A-9FE4-A9D1-FEC3-A39DBF732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015" y="4364798"/>
            <a:ext cx="1154756" cy="10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A9647B0C-0E34-6E8B-2042-F7A732E9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37" y="2469326"/>
            <a:ext cx="1396911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9">
            <a:extLst>
              <a:ext uri="{FF2B5EF4-FFF2-40B4-BE49-F238E27FC236}">
                <a16:creationId xmlns:a16="http://schemas.microsoft.com/office/drawing/2014/main" id="{D83B8A38-60BA-3487-0B0A-48CA0187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38" y="1762899"/>
            <a:ext cx="975802" cy="11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1">
            <a:extLst>
              <a:ext uri="{FF2B5EF4-FFF2-40B4-BE49-F238E27FC236}">
                <a16:creationId xmlns:a16="http://schemas.microsoft.com/office/drawing/2014/main" id="{2CBB8364-C3D2-7143-A4D2-91A287F4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00" y="2595519"/>
            <a:ext cx="1526844" cy="14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3">
            <a:extLst>
              <a:ext uri="{FF2B5EF4-FFF2-40B4-BE49-F238E27FC236}">
                <a16:creationId xmlns:a16="http://schemas.microsoft.com/office/drawing/2014/main" id="{F13763C4-ECFF-D909-1170-BB44E640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42" y="3477516"/>
            <a:ext cx="1732492" cy="17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F6D6ED4A-AB58-DA6F-D933-60A8BD408C77}"/>
              </a:ext>
            </a:extLst>
          </p:cNvPr>
          <p:cNvSpPr/>
          <p:nvPr/>
        </p:nvSpPr>
        <p:spPr bwMode="auto">
          <a:xfrm>
            <a:off x="7536523" y="4820152"/>
            <a:ext cx="225783" cy="21008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7CA7AD9-F818-7465-AAF8-6260730ADC05}"/>
              </a:ext>
            </a:extLst>
          </p:cNvPr>
          <p:cNvSpPr/>
          <p:nvPr/>
        </p:nvSpPr>
        <p:spPr bwMode="auto">
          <a:xfrm>
            <a:off x="9880070" y="4820152"/>
            <a:ext cx="225783" cy="21008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F29BF4-6356-D41C-34FA-746E0E65E6FD}"/>
              </a:ext>
            </a:extLst>
          </p:cNvPr>
          <p:cNvSpPr/>
          <p:nvPr/>
        </p:nvSpPr>
        <p:spPr bwMode="auto">
          <a:xfrm>
            <a:off x="7531561" y="3716858"/>
            <a:ext cx="225783" cy="21008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7364705-FBEB-B473-BED5-162EEBBFE91A}"/>
              </a:ext>
            </a:extLst>
          </p:cNvPr>
          <p:cNvSpPr/>
          <p:nvPr/>
        </p:nvSpPr>
        <p:spPr bwMode="auto">
          <a:xfrm>
            <a:off x="8718548" y="2998469"/>
            <a:ext cx="225783" cy="21008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B1DAEC-6BEB-ACBF-865C-8183BF8D1836}"/>
              </a:ext>
            </a:extLst>
          </p:cNvPr>
          <p:cNvSpPr/>
          <p:nvPr/>
        </p:nvSpPr>
        <p:spPr bwMode="auto">
          <a:xfrm>
            <a:off x="9864534" y="3611818"/>
            <a:ext cx="225783" cy="210080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B97610-29BC-ECD7-A8EE-029275CCA921}"/>
              </a:ext>
            </a:extLst>
          </p:cNvPr>
          <p:cNvSpPr txBox="1"/>
          <p:nvPr/>
        </p:nvSpPr>
        <p:spPr>
          <a:xfrm>
            <a:off x="8455663" y="1213464"/>
            <a:ext cx="97580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0</a:t>
            </a:r>
            <a:endParaRPr lang="en-US" sz="2000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C01EB0-E78C-F45A-4EA5-3ABE8CA02F84}"/>
              </a:ext>
            </a:extLst>
          </p:cNvPr>
          <p:cNvSpPr txBox="1"/>
          <p:nvPr/>
        </p:nvSpPr>
        <p:spPr>
          <a:xfrm>
            <a:off x="9968753" y="2183094"/>
            <a:ext cx="131319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0</a:t>
            </a:r>
            <a:endParaRPr lang="en-US" sz="2000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ECE0CA-8C6E-7E77-290E-38CFEC9A61C2}"/>
              </a:ext>
            </a:extLst>
          </p:cNvPr>
          <p:cNvSpPr txBox="1"/>
          <p:nvPr/>
        </p:nvSpPr>
        <p:spPr>
          <a:xfrm>
            <a:off x="10323653" y="3908764"/>
            <a:ext cx="131319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0</a:t>
            </a:r>
            <a:endParaRPr lang="en-US" sz="2000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5ABB6C-47EE-BE5D-708C-B48F3D5310DD}"/>
              </a:ext>
            </a:extLst>
          </p:cNvPr>
          <p:cNvSpPr txBox="1"/>
          <p:nvPr/>
        </p:nvSpPr>
        <p:spPr>
          <a:xfrm>
            <a:off x="6293958" y="3926574"/>
            <a:ext cx="999037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0</a:t>
            </a:r>
            <a:endParaRPr lang="en-US" sz="2000" b="1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66093C-3E2B-6FFB-684D-E290E95FE608}"/>
              </a:ext>
            </a:extLst>
          </p:cNvPr>
          <p:cNvSpPr txBox="1"/>
          <p:nvPr/>
        </p:nvSpPr>
        <p:spPr>
          <a:xfrm>
            <a:off x="6606601" y="2315540"/>
            <a:ext cx="9249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14</a:t>
            </a:r>
            <a:endParaRPr lang="en-US" sz="2000" b="1" dirty="0">
              <a:latin typeface="+mj-lt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7A680E62-48D7-0939-9361-EEDEEF6D5E44}"/>
              </a:ext>
            </a:extLst>
          </p:cNvPr>
          <p:cNvSpPr txBox="1"/>
          <p:nvPr/>
        </p:nvSpPr>
        <p:spPr>
          <a:xfrm>
            <a:off x="848956" y="2057673"/>
            <a:ext cx="343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14 </a:t>
            </a:r>
            <a:r>
              <a:rPr lang="en-US" sz="1600" dirty="0"/>
              <a:t>applications scanned across .NET </a:t>
            </a:r>
          </a:p>
        </p:txBody>
      </p:sp>
    </p:spTree>
    <p:extLst>
      <p:ext uri="{BB962C8B-B14F-4D97-AF65-F5344CB8AC3E}">
        <p14:creationId xmlns:p14="http://schemas.microsoft.com/office/powerpoint/2010/main" val="10279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B876-4C2D-F697-87E7-411F9DC9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382F4198-01B3-AB8C-521D-72D4B394F8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02235" y="2191938"/>
            <a:ext cx="1529401" cy="3706373"/>
          </a:xfrm>
          <a:prstGeom prst="rect">
            <a:avLst/>
          </a:prstGeom>
          <a:gradFill flip="none" rotWithShape="1">
            <a:gsLst>
              <a:gs pos="0">
                <a:srgbClr val="FFE9D9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2E90B25-1339-EB15-FD6D-A9F675F73B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98135" y="2199007"/>
            <a:ext cx="1254113" cy="3706373"/>
          </a:xfrm>
          <a:prstGeom prst="rect">
            <a:avLst/>
          </a:prstGeom>
          <a:gradFill flip="none" rotWithShape="1">
            <a:gsLst>
              <a:gs pos="0">
                <a:srgbClr val="D9D9FF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D22BFDE-0F47-25DB-CB70-5B544FC71E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02203" y="2195614"/>
            <a:ext cx="1728730" cy="3706373"/>
          </a:xfrm>
          <a:prstGeom prst="rect">
            <a:avLst/>
          </a:prstGeom>
          <a:gradFill flip="none" rotWithShape="1">
            <a:gsLst>
              <a:gs pos="0">
                <a:srgbClr val="DEFFD9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AF065D9-02EB-DAC3-F6E5-6269FF7CDC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6603" y="2191938"/>
            <a:ext cx="1401021" cy="3706373"/>
          </a:xfrm>
          <a:prstGeom prst="rect">
            <a:avLst/>
          </a:prstGeom>
          <a:gradFill flip="none" rotWithShape="1">
            <a:gsLst>
              <a:gs pos="0">
                <a:srgbClr val="EFF4FF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C6CCDA-83F9-473C-DB8A-50805C899516}"/>
              </a:ext>
            </a:extLst>
          </p:cNvPr>
          <p:cNvSpPr/>
          <p:nvPr/>
        </p:nvSpPr>
        <p:spPr>
          <a:xfrm>
            <a:off x="4503906" y="1175658"/>
            <a:ext cx="7225871" cy="655809"/>
          </a:xfrm>
          <a:prstGeom prst="roundRect">
            <a:avLst>
              <a:gd name="adj" fmla="val 10286"/>
            </a:avLst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7BC6B47-AA52-4BD1-0977-750942E55482}"/>
              </a:ext>
            </a:extLst>
          </p:cNvPr>
          <p:cNvSpPr>
            <a:spLocks/>
          </p:cNvSpPr>
          <p:nvPr/>
        </p:nvSpPr>
        <p:spPr>
          <a:xfrm>
            <a:off x="462223" y="1175658"/>
            <a:ext cx="3691488" cy="4863418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4DFCE-AFE9-F9C6-7C95-33310B47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Segoe UI"/>
              </a:rPr>
              <a:t>Summary of Application Readiness and Remediation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C88272-63B7-7BD6-D8A0-872AF18F3654}"/>
              </a:ext>
            </a:extLst>
          </p:cNvPr>
          <p:cNvSpPr txBox="1"/>
          <p:nvPr/>
        </p:nvSpPr>
        <p:spPr>
          <a:xfrm>
            <a:off x="654264" y="1475318"/>
            <a:ext cx="3382715" cy="470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rPr lang="en-IN" dirty="0">
                <a:solidFill>
                  <a:srgbClr val="041C64"/>
                </a:solidFill>
              </a:rPr>
              <a:t>Azure Migration Approach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IN" dirty="0">
                <a:solidFill>
                  <a:schemeClr val="accent2"/>
                </a:solidFill>
              </a:rPr>
              <a:t>Migration Drivers:</a:t>
            </a:r>
            <a:r>
              <a:rPr lang="en-IN" dirty="0"/>
              <a:t>Cost, Effort, Readiness</a:t>
            </a:r>
          </a:p>
          <a:p>
            <a:pPr>
              <a:lnSpc>
                <a:spcPct val="150000"/>
              </a:lnSpc>
              <a:defRPr sz="1400"/>
            </a:pPr>
            <a:endParaRPr lang="en-IN" dirty="0"/>
          </a:p>
          <a:p>
            <a:pPr>
              <a:lnSpc>
                <a:spcPct val="150000"/>
              </a:lnSpc>
              <a:defRPr sz="1400"/>
            </a:pPr>
            <a:r>
              <a:rPr lang="en-IN" dirty="0">
                <a:solidFill>
                  <a:schemeClr val="accent2"/>
                </a:solidFill>
              </a:rPr>
              <a:t>Target Workloads:</a:t>
            </a:r>
          </a:p>
          <a:p>
            <a:pPr>
              <a:lnSpc>
                <a:spcPct val="150000"/>
              </a:lnSpc>
              <a:defRPr sz="1400"/>
            </a:pPr>
            <a:r>
              <a:rPr lang="en-IN" b="1" dirty="0"/>
              <a:t>App Services</a:t>
            </a:r>
            <a:r>
              <a:rPr lang="en-IN" dirty="0"/>
              <a:t>→ Scalable Web Apps</a:t>
            </a:r>
          </a:p>
          <a:p>
            <a:pPr>
              <a:lnSpc>
                <a:spcPct val="150000"/>
              </a:lnSpc>
              <a:defRPr sz="1400"/>
            </a:pPr>
            <a:r>
              <a:rPr lang="en-IN" b="1" dirty="0"/>
              <a:t>Azure Functions</a:t>
            </a:r>
            <a:r>
              <a:rPr lang="en-IN" dirty="0"/>
              <a:t>→ Serverless Execution</a:t>
            </a:r>
          </a:p>
          <a:p>
            <a:pPr>
              <a:lnSpc>
                <a:spcPct val="150000"/>
              </a:lnSpc>
              <a:defRPr sz="1400"/>
            </a:pPr>
            <a:r>
              <a:rPr lang="en-IN" b="1" dirty="0"/>
              <a:t>Virtual Machines</a:t>
            </a:r>
            <a:r>
              <a:rPr lang="en-IN" dirty="0"/>
              <a:t>→ Full Control &amp; Legacy Support</a:t>
            </a:r>
          </a:p>
          <a:p>
            <a:pPr>
              <a:lnSpc>
                <a:spcPct val="150000"/>
              </a:lnSpc>
              <a:defRPr sz="1400"/>
            </a:pPr>
            <a:r>
              <a:rPr lang="en-IN" b="1" dirty="0"/>
              <a:t>Containers</a:t>
            </a:r>
            <a:r>
              <a:rPr lang="en-IN" dirty="0"/>
              <a:t>→ Portability &amp; Modern Microservices</a:t>
            </a:r>
          </a:p>
          <a:p>
            <a:pPr>
              <a:defRPr sz="1400"/>
            </a:pPr>
            <a:endParaRPr lang="en-IN" dirty="0"/>
          </a:p>
          <a:p>
            <a:pPr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006633"/>
                </a:solidFill>
              </a:defRPr>
            </a:pPr>
            <a:r>
              <a:rPr lang="en-IN" b="1" dirty="0"/>
              <a:t>Outcome:</a:t>
            </a:r>
            <a:r>
              <a:rPr lang="en-IN" dirty="0"/>
              <a:t>Optimized performance with minimal disruption</a:t>
            </a:r>
          </a:p>
          <a:p>
            <a:pPr algn="l"/>
            <a:endParaRPr lang="en-IN" sz="18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82B29DC-509D-6D3F-B0FF-4089C2249142}"/>
              </a:ext>
            </a:extLst>
          </p:cNvPr>
          <p:cNvCxnSpPr/>
          <p:nvPr/>
        </p:nvCxnSpPr>
        <p:spPr>
          <a:xfrm>
            <a:off x="768485" y="2451370"/>
            <a:ext cx="306421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C752A7-B223-0DCF-3B41-8A93FDF5B374}"/>
              </a:ext>
            </a:extLst>
          </p:cNvPr>
          <p:cNvCxnSpPr/>
          <p:nvPr/>
        </p:nvCxnSpPr>
        <p:spPr>
          <a:xfrm>
            <a:off x="768485" y="4977320"/>
            <a:ext cx="306421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A white line icon of a browser&#10;&#10;AI-generated content may be incorrect.">
            <a:extLst>
              <a:ext uri="{FF2B5EF4-FFF2-40B4-BE49-F238E27FC236}">
                <a16:creationId xmlns:a16="http://schemas.microsoft.com/office/drawing/2014/main" id="{571410D3-BC03-6A5F-2103-B8DA11057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73" y="1296770"/>
            <a:ext cx="444596" cy="40823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01A478C-5580-CC86-6922-6E85DE0448FB}"/>
              </a:ext>
            </a:extLst>
          </p:cNvPr>
          <p:cNvSpPr txBox="1"/>
          <p:nvPr/>
        </p:nvSpPr>
        <p:spPr>
          <a:xfrm>
            <a:off x="5206556" y="1247408"/>
            <a:ext cx="113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Total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Applications</a:t>
            </a:r>
            <a:endParaRPr lang="en-IN" sz="1400" dirty="0">
              <a:solidFill>
                <a:schemeClr val="bg1"/>
              </a:solidFill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53A2DA-A508-3A6C-920D-68AFDD7DCCFD}"/>
              </a:ext>
            </a:extLst>
          </p:cNvPr>
          <p:cNvSpPr txBox="1"/>
          <p:nvPr/>
        </p:nvSpPr>
        <p:spPr>
          <a:xfrm>
            <a:off x="6303506" y="1227003"/>
            <a:ext cx="178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14</a:t>
            </a:r>
            <a:endParaRPr lang="en-IN" sz="3200" dirty="0">
              <a:solidFill>
                <a:schemeClr val="bg1"/>
              </a:solidFill>
              <a:effectLst/>
              <a:latin typeface="+mj-lt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CC0DA91-39CF-12E0-A8F5-2D4EE6AA88C7}"/>
              </a:ext>
            </a:extLst>
          </p:cNvPr>
          <p:cNvCxnSpPr/>
          <p:nvPr/>
        </p:nvCxnSpPr>
        <p:spPr>
          <a:xfrm>
            <a:off x="7665396" y="1296770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A921480-BBCF-EC2B-CB03-C807BB1AEAAB}"/>
              </a:ext>
            </a:extLst>
          </p:cNvPr>
          <p:cNvSpPr txBox="1"/>
          <p:nvPr/>
        </p:nvSpPr>
        <p:spPr>
          <a:xfrm>
            <a:off x="7825241" y="1218224"/>
            <a:ext cx="64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449ED3-DB0A-82D6-DEC2-070B52500E87}"/>
              </a:ext>
            </a:extLst>
          </p:cNvPr>
          <p:cNvSpPr txBox="1"/>
          <p:nvPr/>
        </p:nvSpPr>
        <p:spPr>
          <a:xfrm>
            <a:off x="7836291" y="1462851"/>
            <a:ext cx="64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14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435C7C-A07C-C802-0CE5-21F0DD4BF4E3}"/>
              </a:ext>
            </a:extLst>
          </p:cNvPr>
          <p:cNvSpPr txBox="1"/>
          <p:nvPr/>
        </p:nvSpPr>
        <p:spPr>
          <a:xfrm>
            <a:off x="8586883" y="1218224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A6A758-34E0-E298-1DDD-5642AAB48082}"/>
              </a:ext>
            </a:extLst>
          </p:cNvPr>
          <p:cNvSpPr txBox="1"/>
          <p:nvPr/>
        </p:nvSpPr>
        <p:spPr>
          <a:xfrm>
            <a:off x="8578477" y="1462851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E7F3BD-8B51-F32E-9B2E-1381C9B378F6}"/>
              </a:ext>
            </a:extLst>
          </p:cNvPr>
          <p:cNvSpPr txBox="1"/>
          <p:nvPr/>
        </p:nvSpPr>
        <p:spPr>
          <a:xfrm>
            <a:off x="9328697" y="1218224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BEF71ED-BB5F-00B8-7488-A4367085BD4E}"/>
              </a:ext>
            </a:extLst>
          </p:cNvPr>
          <p:cNvSpPr txBox="1"/>
          <p:nvPr/>
        </p:nvSpPr>
        <p:spPr>
          <a:xfrm>
            <a:off x="9320291" y="1462851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F0B1B6C-4534-0EA8-8A30-FFFB5F3D4BD0}"/>
              </a:ext>
            </a:extLst>
          </p:cNvPr>
          <p:cNvSpPr txBox="1"/>
          <p:nvPr/>
        </p:nvSpPr>
        <p:spPr>
          <a:xfrm>
            <a:off x="10026887" y="1217205"/>
            <a:ext cx="7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9FF9E8-5C1D-16AB-FE8E-49533A6B1034}"/>
              </a:ext>
            </a:extLst>
          </p:cNvPr>
          <p:cNvSpPr txBox="1"/>
          <p:nvPr/>
        </p:nvSpPr>
        <p:spPr>
          <a:xfrm>
            <a:off x="10017057" y="1445047"/>
            <a:ext cx="815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47BFB63-0BEE-9913-3A48-661DDC676404}"/>
              </a:ext>
            </a:extLst>
          </p:cNvPr>
          <p:cNvSpPr/>
          <p:nvPr/>
        </p:nvSpPr>
        <p:spPr>
          <a:xfrm>
            <a:off x="5646602" y="2147377"/>
            <a:ext cx="1401021" cy="450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App Service</a:t>
            </a:r>
          </a:p>
          <a:p>
            <a:pPr algn="ctr"/>
            <a:r>
              <a:rPr lang="en-US" sz="1400" b="1" dirty="0" err="1">
                <a:solidFill>
                  <a:schemeClr val="tx1"/>
                </a:solidFill>
                <a:highlight>
                  <a:srgbClr val="FFFFFF"/>
                </a:highlight>
                <a:latin typeface="+mj-lt"/>
                <a:cs typeface="Times New Roman"/>
              </a:rPr>
              <a:t>14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19E3BAE-9A24-FB60-3289-E5126356688F}"/>
              </a:ext>
            </a:extLst>
          </p:cNvPr>
          <p:cNvSpPr/>
          <p:nvPr/>
        </p:nvSpPr>
        <p:spPr>
          <a:xfrm>
            <a:off x="5484085" y="2825911"/>
            <a:ext cx="1223829" cy="53966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      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$4088</a:t>
            </a:r>
            <a:br>
              <a:rPr lang="en-US" sz="1600" dirty="0">
                <a:latin typeface="+mj-lt"/>
                <a:cs typeface="Times New Roman"/>
              </a:rPr>
            </a:br>
            <a:r>
              <a:rPr lang="en-US" sz="1600" dirty="0">
                <a:latin typeface="+mj-lt"/>
                <a:cs typeface="Times New Roman"/>
              </a:rPr>
              <a:t>              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6BC2761-E16B-55AA-F182-3F5C3A896452}"/>
              </a:ext>
            </a:extLst>
          </p:cNvPr>
          <p:cNvSpPr/>
          <p:nvPr/>
        </p:nvSpPr>
        <p:spPr>
          <a:xfrm>
            <a:off x="5657554" y="3767190"/>
            <a:ext cx="1374113" cy="20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731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62C990-FC6C-2AC4-8644-900531FAFBEC}"/>
              </a:ext>
            </a:extLst>
          </p:cNvPr>
          <p:cNvSpPr/>
          <p:nvPr/>
        </p:nvSpPr>
        <p:spPr>
          <a:xfrm>
            <a:off x="5626517" y="4619549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176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C02621-DCAC-20AC-D05E-B5CDE3F050ED}"/>
              </a:ext>
            </a:extLst>
          </p:cNvPr>
          <p:cNvSpPr/>
          <p:nvPr/>
        </p:nvSpPr>
        <p:spPr>
          <a:xfrm>
            <a:off x="7133189" y="2145056"/>
            <a:ext cx="1489739" cy="450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Azure function</a:t>
            </a:r>
            <a:b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0 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7317B75-F4EB-2B1B-613A-DF80300CAA55}"/>
              </a:ext>
            </a:extLst>
          </p:cNvPr>
          <p:cNvSpPr/>
          <p:nvPr/>
        </p:nvSpPr>
        <p:spPr>
          <a:xfrm>
            <a:off x="8702203" y="2194324"/>
            <a:ext cx="1728730" cy="358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Virtual Machine</a:t>
            </a:r>
            <a:b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14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5C337A1-6B1E-2CB7-0263-A6C41F9FED44}"/>
              </a:ext>
            </a:extLst>
          </p:cNvPr>
          <p:cNvSpPr/>
          <p:nvPr/>
        </p:nvSpPr>
        <p:spPr>
          <a:xfrm>
            <a:off x="10498135" y="2159049"/>
            <a:ext cx="1231643" cy="450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Container</a:t>
            </a:r>
          </a:p>
          <a:p>
            <a:pPr algn="ctr"/>
            <a:r>
              <a:rPr lang="en-US" sz="1400" b="1" dirty="0" err="1">
                <a:solidFill>
                  <a:schemeClr val="tx1"/>
                </a:solidFill>
                <a:latin typeface="+mj-lt"/>
                <a:cs typeface="Times New Roman"/>
              </a:rPr>
              <a:t>14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pic>
        <p:nvPicPr>
          <p:cNvPr id="135" name="Picture 1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A38DBA-B4E1-13DE-281F-DBABB5C8E3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49" y="4418415"/>
            <a:ext cx="337044" cy="337044"/>
          </a:xfrm>
          <a:prstGeom prst="rect">
            <a:avLst/>
          </a:prstGeom>
        </p:spPr>
      </p:pic>
      <p:pic>
        <p:nvPicPr>
          <p:cNvPr id="139" name="Picture 1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49E4E6-D352-FE08-DBFA-9E8637BF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9" y="2720165"/>
            <a:ext cx="387745" cy="387745"/>
          </a:xfrm>
          <a:prstGeom prst="rect">
            <a:avLst/>
          </a:prstGeom>
        </p:spPr>
      </p:pic>
      <p:pic>
        <p:nvPicPr>
          <p:cNvPr id="143" name="Picture 1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EEEDD9-DEE4-F52E-EC00-1066D4F9CA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2" y="3559883"/>
            <a:ext cx="397497" cy="397497"/>
          </a:xfrm>
          <a:prstGeom prst="rect">
            <a:avLst/>
          </a:prstGeom>
        </p:spPr>
      </p:pic>
      <p:pic>
        <p:nvPicPr>
          <p:cNvPr id="147" name="Picture 1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939D00-2C66-7B57-842E-64191061C0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2" y="5204239"/>
            <a:ext cx="331681" cy="33168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E5BA616-3324-0151-FE2F-9182BEB9A0EB}"/>
              </a:ext>
            </a:extLst>
          </p:cNvPr>
          <p:cNvSpPr txBox="1"/>
          <p:nvPr/>
        </p:nvSpPr>
        <p:spPr>
          <a:xfrm>
            <a:off x="4651642" y="3152116"/>
            <a:ext cx="77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Total Cost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5312F3D-A9F9-EFF4-D9B3-2509E835E965}"/>
              </a:ext>
            </a:extLst>
          </p:cNvPr>
          <p:cNvSpPr txBox="1"/>
          <p:nvPr/>
        </p:nvSpPr>
        <p:spPr>
          <a:xfrm>
            <a:off x="4497460" y="3980428"/>
            <a:ext cx="1187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Migration</a:t>
            </a:r>
            <a:r>
              <a:rPr lang="en-US" sz="10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Efforts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64C07C1-921B-F434-0ABB-187A2462D706}"/>
              </a:ext>
            </a:extLst>
          </p:cNvPr>
          <p:cNvSpPr txBox="1"/>
          <p:nvPr/>
        </p:nvSpPr>
        <p:spPr>
          <a:xfrm>
            <a:off x="4408417" y="4799582"/>
            <a:ext cx="1290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bold" panose="020B0702040204020203" pitchFamily="34" charset="0"/>
              </a:rPr>
              <a:t>Recommendations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BC332BB-5023-CE77-9082-BDC240FC7440}"/>
              </a:ext>
            </a:extLst>
          </p:cNvPr>
          <p:cNvSpPr txBox="1"/>
          <p:nvPr/>
        </p:nvSpPr>
        <p:spPr>
          <a:xfrm>
            <a:off x="4659385" y="5572490"/>
            <a:ext cx="80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Readiness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D086259-90B8-0DEC-3E2F-BB4BA125060F}"/>
              </a:ext>
            </a:extLst>
          </p:cNvPr>
          <p:cNvSpPr/>
          <p:nvPr/>
        </p:nvSpPr>
        <p:spPr>
          <a:xfrm>
            <a:off x="5626517" y="5325295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84.93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E2D1D67-4DAF-E950-B8ED-8D652139F021}"/>
              </a:ext>
            </a:extLst>
          </p:cNvPr>
          <p:cNvCxnSpPr/>
          <p:nvPr/>
        </p:nvCxnSpPr>
        <p:spPr>
          <a:xfrm>
            <a:off x="4502949" y="2637370"/>
            <a:ext cx="7226828" cy="0"/>
          </a:xfrm>
          <a:prstGeom prst="line">
            <a:avLst/>
          </a:prstGeom>
          <a:ln>
            <a:solidFill>
              <a:srgbClr val="EA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97DA97D-BD43-63F4-D5AD-13B29A5D03F2}"/>
              </a:ext>
            </a:extLst>
          </p:cNvPr>
          <p:cNvCxnSpPr/>
          <p:nvPr/>
        </p:nvCxnSpPr>
        <p:spPr>
          <a:xfrm>
            <a:off x="5683666" y="2177960"/>
            <a:ext cx="0" cy="3706373"/>
          </a:xfrm>
          <a:prstGeom prst="line">
            <a:avLst/>
          </a:prstGeom>
          <a:ln>
            <a:solidFill>
              <a:srgbClr val="EA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D00E66A-D9D4-ECE3-0C03-2767C4666095}"/>
              </a:ext>
            </a:extLst>
          </p:cNvPr>
          <p:cNvSpPr txBox="1"/>
          <p:nvPr/>
        </p:nvSpPr>
        <p:spPr>
          <a:xfrm>
            <a:off x="4582379" y="2158306"/>
            <a:ext cx="94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500" dirty="0">
                <a:solidFill>
                  <a:schemeClr val="bg2">
                    <a:lumMod val="75000"/>
                  </a:schemeClr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PaaS</a:t>
            </a:r>
            <a:endParaRPr lang="en-IN" sz="1800" spc="500" dirty="0">
              <a:solidFill>
                <a:schemeClr val="bg2">
                  <a:lumMod val="75000"/>
                </a:schemeClr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3DAE2-5BDE-B0D5-A0CF-5C07F710EFB9}"/>
              </a:ext>
            </a:extLst>
          </p:cNvPr>
          <p:cNvSpPr/>
          <p:nvPr/>
        </p:nvSpPr>
        <p:spPr>
          <a:xfrm>
            <a:off x="7230966" y="2832360"/>
            <a:ext cx="1223829" cy="347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$0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7ADC8-C209-7F0A-A23C-3429BD3907AD}"/>
              </a:ext>
            </a:extLst>
          </p:cNvPr>
          <p:cNvSpPr/>
          <p:nvPr/>
        </p:nvSpPr>
        <p:spPr>
          <a:xfrm>
            <a:off x="7160133" y="3776713"/>
            <a:ext cx="1374113" cy="20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0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29169-6E96-515E-16BC-9CF8668DCCE6}"/>
              </a:ext>
            </a:extLst>
          </p:cNvPr>
          <p:cNvSpPr/>
          <p:nvPr/>
        </p:nvSpPr>
        <p:spPr>
          <a:xfrm>
            <a:off x="7136239" y="4621925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0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19189-0920-4500-C93A-3E0057A18E6B}"/>
              </a:ext>
            </a:extLst>
          </p:cNvPr>
          <p:cNvSpPr/>
          <p:nvPr/>
        </p:nvSpPr>
        <p:spPr>
          <a:xfrm>
            <a:off x="7129093" y="5327675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166FD-2511-0A9D-5869-79EC864BF8AD}"/>
              </a:ext>
            </a:extLst>
          </p:cNvPr>
          <p:cNvSpPr/>
          <p:nvPr/>
        </p:nvSpPr>
        <p:spPr>
          <a:xfrm>
            <a:off x="8914123" y="2832281"/>
            <a:ext cx="1223829" cy="347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$6653.22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25195-0701-896B-9048-6C736327271E}"/>
              </a:ext>
            </a:extLst>
          </p:cNvPr>
          <p:cNvSpPr/>
          <p:nvPr/>
        </p:nvSpPr>
        <p:spPr>
          <a:xfrm>
            <a:off x="10466701" y="2827516"/>
            <a:ext cx="1223829" cy="347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$7685.44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0CF12-3CE5-0B07-F28B-F2C6D51F0D64}"/>
              </a:ext>
            </a:extLst>
          </p:cNvPr>
          <p:cNvSpPr/>
          <p:nvPr/>
        </p:nvSpPr>
        <p:spPr>
          <a:xfrm>
            <a:off x="8841301" y="3793379"/>
            <a:ext cx="1374113" cy="20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411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5C9E0E-3068-5F64-7C4F-008D3B883261}"/>
              </a:ext>
            </a:extLst>
          </p:cNvPr>
          <p:cNvSpPr/>
          <p:nvPr/>
        </p:nvSpPr>
        <p:spPr>
          <a:xfrm>
            <a:off x="10401027" y="3795757"/>
            <a:ext cx="1374113" cy="20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653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691DF7-14AA-B69D-9218-66FC1D84C1FB}"/>
              </a:ext>
            </a:extLst>
          </p:cNvPr>
          <p:cNvSpPr/>
          <p:nvPr/>
        </p:nvSpPr>
        <p:spPr>
          <a:xfrm>
            <a:off x="8817413" y="4617162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160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09F2B-841A-8018-EAB9-A805461FFAC2}"/>
              </a:ext>
            </a:extLst>
          </p:cNvPr>
          <p:cNvSpPr/>
          <p:nvPr/>
        </p:nvSpPr>
        <p:spPr>
          <a:xfrm>
            <a:off x="10384286" y="4619540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165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3A518C-7302-49CB-6480-CBF51E0B241B}"/>
              </a:ext>
            </a:extLst>
          </p:cNvPr>
          <p:cNvSpPr/>
          <p:nvPr/>
        </p:nvSpPr>
        <p:spPr>
          <a:xfrm>
            <a:off x="8867411" y="5330051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86.5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459B3-99D1-B6A4-4F44-AAA15D83A32F}"/>
              </a:ext>
            </a:extLst>
          </p:cNvPr>
          <p:cNvSpPr/>
          <p:nvPr/>
        </p:nvSpPr>
        <p:spPr>
          <a:xfrm>
            <a:off x="10412850" y="5332431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85.93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961AB-5F36-69D1-826D-F9EFD862DF1E}"/>
              </a:ext>
            </a:extLst>
          </p:cNvPr>
          <p:cNvSpPr txBox="1"/>
          <p:nvPr/>
        </p:nvSpPr>
        <p:spPr>
          <a:xfrm>
            <a:off x="10879682" y="1223690"/>
            <a:ext cx="7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NodeJs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D8DA1-F236-5E59-A7DB-3A30E20ED545}"/>
              </a:ext>
            </a:extLst>
          </p:cNvPr>
          <p:cNvSpPr txBox="1"/>
          <p:nvPr/>
        </p:nvSpPr>
        <p:spPr>
          <a:xfrm>
            <a:off x="10768702" y="1469335"/>
            <a:ext cx="78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2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5314D-7050-B8EE-C06E-1DBDC4D4B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9BA441B-8D69-2FE4-2889-E6566AD9D705}"/>
              </a:ext>
            </a:extLst>
          </p:cNvPr>
          <p:cNvCxnSpPr>
            <a:cxnSpLocks/>
          </p:cNvCxnSpPr>
          <p:nvPr/>
        </p:nvCxnSpPr>
        <p:spPr>
          <a:xfrm flipV="1">
            <a:off x="10466415" y="4008220"/>
            <a:ext cx="0" cy="413349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16BE885-35B1-7728-3DDE-2D6E9A886E9D}"/>
              </a:ext>
            </a:extLst>
          </p:cNvPr>
          <p:cNvSpPr/>
          <p:nvPr/>
        </p:nvSpPr>
        <p:spPr>
          <a:xfrm>
            <a:off x="4503907" y="1289245"/>
            <a:ext cx="2544593" cy="867076"/>
          </a:xfrm>
          <a:prstGeom prst="roundRect">
            <a:avLst>
              <a:gd name="adj" fmla="val 10286"/>
            </a:avLst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5A46B3D-0F20-EC3C-0452-AC95F1D3FA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223" y="1175658"/>
            <a:ext cx="3691488" cy="4863418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635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469B3-8DF9-6F5C-DEAC-D7F57F7D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Segoe UI"/>
              </a:rPr>
              <a:t>Summary of Application Migration Strategy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F24D99E-2569-985E-40B1-D33845813112}"/>
              </a:ext>
            </a:extLst>
          </p:cNvPr>
          <p:cNvSpPr txBox="1"/>
          <p:nvPr/>
        </p:nvSpPr>
        <p:spPr>
          <a:xfrm>
            <a:off x="654264" y="1475318"/>
            <a:ext cx="338271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rPr lang="en-IN" dirty="0">
                <a:solidFill>
                  <a:srgbClr val="041C64"/>
                </a:solidFill>
              </a:rPr>
              <a:t>Migration Strategy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dirty="0"/>
              <a:t>Based on</a:t>
            </a:r>
            <a:r>
              <a:rPr lang="en-US" b="1" dirty="0"/>
              <a:t>cost</a:t>
            </a:r>
            <a:r>
              <a:rPr lang="en-US" dirty="0"/>
              <a:t>,</a:t>
            </a:r>
            <a:r>
              <a:rPr lang="en-US" b="1" dirty="0"/>
              <a:t>effort</a:t>
            </a:r>
            <a:r>
              <a:rPr lang="en-US" dirty="0"/>
              <a:t>, and</a:t>
            </a:r>
            <a:r>
              <a:rPr lang="en-US" b="1" dirty="0"/>
              <a:t>readiness</a:t>
            </a:r>
            <a:r>
              <a:rPr lang="en-US" dirty="0"/>
              <a:t>, workloads are mapped to the appropriate platforms—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b="1" dirty="0"/>
              <a:t>       App Services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b="1" dirty="0"/>
              <a:t>       Azure Functions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b="1" dirty="0"/>
              <a:t>       Virtual Machines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b="1" dirty="0"/>
              <a:t>       Containers</a:t>
            </a:r>
            <a:endParaRPr lang="en-US" dirty="0"/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dirty="0"/>
              <a:t>The right section highlights the</a:t>
            </a:r>
            <a:r>
              <a:rPr lang="en-US" b="1" dirty="0"/>
              <a:t>total migration cost and effort</a:t>
            </a:r>
            <a:r>
              <a:rPr lang="en-US" dirty="0"/>
              <a:t>, providing a clear view of investment and resources</a:t>
            </a:r>
            <a:endParaRPr lang="en-IN" dirty="0"/>
          </a:p>
          <a:p>
            <a:pPr algn="l"/>
            <a:endParaRPr lang="en-IN" sz="18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9" name="Picture 88" descr="A white line icon of a browser&#10;&#10;AI-generated content may be incorrect.">
            <a:extLst>
              <a:ext uri="{FF2B5EF4-FFF2-40B4-BE49-F238E27FC236}">
                <a16:creationId xmlns:a16="http://schemas.microsoft.com/office/drawing/2014/main" id="{8C35F249-2BFA-0C4C-B7A9-9CD57FEA5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78" y="1508647"/>
            <a:ext cx="444596" cy="40823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66388FE-EB4F-CC52-742E-038A2B4217EB}"/>
              </a:ext>
            </a:extLst>
          </p:cNvPr>
          <p:cNvSpPr txBox="1"/>
          <p:nvPr/>
        </p:nvSpPr>
        <p:spPr>
          <a:xfrm>
            <a:off x="4616821" y="1354759"/>
            <a:ext cx="1575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Total</a:t>
            </a:r>
            <a:r>
              <a:rPr lang="en-US" sz="140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Applications</a:t>
            </a:r>
            <a:endParaRPr lang="en-IN" sz="1400" dirty="0">
              <a:solidFill>
                <a:schemeClr val="bg1"/>
              </a:solidFill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4CADD4-3931-2759-8AB2-A14C6342F013}"/>
              </a:ext>
            </a:extLst>
          </p:cNvPr>
          <p:cNvSpPr txBox="1"/>
          <p:nvPr/>
        </p:nvSpPr>
        <p:spPr>
          <a:xfrm>
            <a:off x="4627520" y="1553744"/>
            <a:ext cx="885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14</a:t>
            </a:r>
            <a:endParaRPr lang="en-IN" sz="2800" dirty="0">
              <a:solidFill>
                <a:schemeClr val="bg1"/>
              </a:solidFill>
              <a:effectLst/>
              <a:latin typeface="+mj-lt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B0F607-B365-5A1E-755B-8FB705DA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5" y="3126689"/>
            <a:ext cx="231640" cy="2552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94A123-B230-7028-1E82-EA3879C84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4" y="3987756"/>
            <a:ext cx="215426" cy="22713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E2F8A9-60F0-EA1F-7353-74CABBE77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0" y="3575336"/>
            <a:ext cx="222115" cy="24476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740F1-6F35-3F54-ADB7-C91EB885C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0" y="4430183"/>
            <a:ext cx="236711" cy="220784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437FC6-212C-590C-2738-1C5F7A80D43C}"/>
              </a:ext>
            </a:extLst>
          </p:cNvPr>
          <p:cNvCxnSpPr/>
          <p:nvPr/>
        </p:nvCxnSpPr>
        <p:spPr>
          <a:xfrm>
            <a:off x="758960" y="4800600"/>
            <a:ext cx="306421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40650CF-AB34-070F-86BE-9DB0CD9B026F}"/>
              </a:ext>
            </a:extLst>
          </p:cNvPr>
          <p:cNvSpPr/>
          <p:nvPr/>
        </p:nvSpPr>
        <p:spPr>
          <a:xfrm>
            <a:off x="5235658" y="2845716"/>
            <a:ext cx="2956271" cy="416579"/>
          </a:xfrm>
          <a:prstGeom prst="rect">
            <a:avLst/>
          </a:prstGeom>
          <a:solidFill>
            <a:srgbClr val="0070C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Times New Roman" panose="02020603050405020304" pitchFamily="18" charset="0"/>
              </a:rPr>
              <a:t>App Service  </a:t>
            </a:r>
            <a:r>
              <a:rPr lang="en-US" sz="2000" dirty="0">
                <a:cs typeface="Times New Roman" panose="02020603050405020304" pitchFamily="18" charset="0"/>
              </a:rPr>
              <a:t>14</a:t>
            </a:r>
            <a:endParaRPr lang="en-IN" sz="2000" dirty="0"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8D6367-0530-1C40-09D9-21034849F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81" y="2939566"/>
            <a:ext cx="216088" cy="2381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B9DC5C6-D6AD-6AE7-0AEE-30F488E53C2B}"/>
              </a:ext>
            </a:extLst>
          </p:cNvPr>
          <p:cNvSpPr/>
          <p:nvPr/>
        </p:nvSpPr>
        <p:spPr>
          <a:xfrm>
            <a:off x="5225222" y="3614042"/>
            <a:ext cx="2956271" cy="416579"/>
          </a:xfrm>
          <a:prstGeom prst="rect">
            <a:avLst/>
          </a:prstGeom>
          <a:solidFill>
            <a:srgbClr val="FF7F15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cs typeface="Times New Roman" panose="02020603050405020304" pitchFamily="18" charset="0"/>
              </a:rPr>
              <a:t>Azure Function  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0</a:t>
            </a:r>
            <a:endParaRPr lang="en-IN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86CE1F-DCF4-3D67-CD4C-AA1944233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80" y="3703268"/>
            <a:ext cx="216088" cy="2381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EF4D12-155B-121F-421B-F83355238132}"/>
              </a:ext>
            </a:extLst>
          </p:cNvPr>
          <p:cNvSpPr/>
          <p:nvPr/>
        </p:nvSpPr>
        <p:spPr>
          <a:xfrm>
            <a:off x="5216353" y="4385533"/>
            <a:ext cx="2956271" cy="416579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cs typeface="Times New Roman" panose="02020603050405020304" pitchFamily="18" charset="0"/>
              </a:rPr>
              <a:t>Virtual Machine   </a:t>
            </a:r>
            <a:r>
              <a:rPr lang="en-US" sz="1400" dirty="0">
                <a:latin typeface="+mj-lt"/>
                <a:cs typeface="Times New Roman" panose="02020603050405020304" pitchFamily="18" charset="0"/>
              </a:rPr>
              <a:t>0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F299587-5D99-82D7-C834-A5DFAC39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629" y="4478371"/>
            <a:ext cx="234879" cy="2476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6D4C392-64DD-E779-95BA-1DFA60DFDE1F}"/>
              </a:ext>
            </a:extLst>
          </p:cNvPr>
          <p:cNvSpPr/>
          <p:nvPr/>
        </p:nvSpPr>
        <p:spPr>
          <a:xfrm>
            <a:off x="5216353" y="5167266"/>
            <a:ext cx="2956271" cy="416579"/>
          </a:xfrm>
          <a:prstGeom prst="rect">
            <a:avLst/>
          </a:prstGeom>
          <a:solidFill>
            <a:srgbClr val="7A01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cs typeface="Times New Roman"/>
              </a:rPr>
              <a:t>Container            </a:t>
            </a:r>
            <a:r>
              <a:rPr lang="en-US" sz="1400" dirty="0">
                <a:latin typeface="+mj-lt"/>
                <a:cs typeface="Times New Roman"/>
              </a:rPr>
              <a:t>0</a:t>
            </a:r>
            <a:endParaRPr lang="en-IN" dirty="0">
              <a:latin typeface="+mj-lt"/>
              <a:cs typeface="Times New Roman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77EF95-8BFC-59A3-1523-F7755B6C5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00" y="5275841"/>
            <a:ext cx="234879" cy="21907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E64763-CC8C-594D-95A3-F07E277AD781}"/>
              </a:ext>
            </a:extLst>
          </p:cNvPr>
          <p:cNvCxnSpPr>
            <a:cxnSpLocks/>
          </p:cNvCxnSpPr>
          <p:nvPr/>
        </p:nvCxnSpPr>
        <p:spPr>
          <a:xfrm>
            <a:off x="4726962" y="3067914"/>
            <a:ext cx="373098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39F5B0-4775-6CA0-98E1-24F09E2CD433}"/>
              </a:ext>
            </a:extLst>
          </p:cNvPr>
          <p:cNvCxnSpPr>
            <a:cxnSpLocks/>
          </p:cNvCxnSpPr>
          <p:nvPr/>
        </p:nvCxnSpPr>
        <p:spPr>
          <a:xfrm>
            <a:off x="4726962" y="3822330"/>
            <a:ext cx="377787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322F5F-1CCC-C04F-6FC1-58C1C0A5C5AE}"/>
              </a:ext>
            </a:extLst>
          </p:cNvPr>
          <p:cNvCxnSpPr>
            <a:cxnSpLocks/>
          </p:cNvCxnSpPr>
          <p:nvPr/>
        </p:nvCxnSpPr>
        <p:spPr>
          <a:xfrm>
            <a:off x="4734778" y="4591232"/>
            <a:ext cx="366019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942A38-DEFC-73F3-83D1-036909C634F8}"/>
              </a:ext>
            </a:extLst>
          </p:cNvPr>
          <p:cNvCxnSpPr>
            <a:cxnSpLocks/>
          </p:cNvCxnSpPr>
          <p:nvPr/>
        </p:nvCxnSpPr>
        <p:spPr>
          <a:xfrm>
            <a:off x="4734778" y="5361560"/>
            <a:ext cx="369971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55D331-2238-DA85-6208-9225161AF5CF}"/>
              </a:ext>
            </a:extLst>
          </p:cNvPr>
          <p:cNvCxnSpPr>
            <a:cxnSpLocks/>
          </p:cNvCxnSpPr>
          <p:nvPr/>
        </p:nvCxnSpPr>
        <p:spPr>
          <a:xfrm>
            <a:off x="4719147" y="2156321"/>
            <a:ext cx="0" cy="3219235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3AE466-2B66-C98B-4BAE-CA8805C3E82C}"/>
              </a:ext>
            </a:extLst>
          </p:cNvPr>
          <p:cNvCxnSpPr>
            <a:cxnSpLocks/>
          </p:cNvCxnSpPr>
          <p:nvPr/>
        </p:nvCxnSpPr>
        <p:spPr>
          <a:xfrm>
            <a:off x="8299208" y="4602196"/>
            <a:ext cx="351231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C3ABBF-E117-39ED-561C-51E382A55E00}"/>
              </a:ext>
            </a:extLst>
          </p:cNvPr>
          <p:cNvCxnSpPr>
            <a:cxnSpLocks/>
          </p:cNvCxnSpPr>
          <p:nvPr/>
        </p:nvCxnSpPr>
        <p:spPr>
          <a:xfrm>
            <a:off x="8299207" y="5382718"/>
            <a:ext cx="351232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D3BBBC-24AA-D357-46CF-F8C99BCDCA8B}"/>
              </a:ext>
            </a:extLst>
          </p:cNvPr>
          <p:cNvCxnSpPr>
            <a:cxnSpLocks/>
          </p:cNvCxnSpPr>
          <p:nvPr/>
        </p:nvCxnSpPr>
        <p:spPr>
          <a:xfrm flipV="1">
            <a:off x="8659648" y="3058973"/>
            <a:ext cx="0" cy="233327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4C480-AC1D-1ACA-7DB1-FDC63E04D230}"/>
              </a:ext>
            </a:extLst>
          </p:cNvPr>
          <p:cNvCxnSpPr>
            <a:cxnSpLocks/>
          </p:cNvCxnSpPr>
          <p:nvPr/>
        </p:nvCxnSpPr>
        <p:spPr>
          <a:xfrm flipV="1">
            <a:off x="8659648" y="4225608"/>
            <a:ext cx="1778192" cy="15047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18CE465-D1AE-31EE-BE62-F34B4DA81F1D}"/>
              </a:ext>
            </a:extLst>
          </p:cNvPr>
          <p:cNvSpPr/>
          <p:nvPr/>
        </p:nvSpPr>
        <p:spPr>
          <a:xfrm>
            <a:off x="9283454" y="2891664"/>
            <a:ext cx="2270672" cy="1178056"/>
          </a:xfrm>
          <a:prstGeom prst="roundRect">
            <a:avLst/>
          </a:prstGeom>
          <a:solidFill>
            <a:srgbClr val="EFF4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+mj-lt"/>
                <a:cs typeface="Times New Roman"/>
              </a:rPr>
              <a:t>          </a:t>
            </a:r>
          </a:p>
          <a:p>
            <a:pPr algn="r"/>
            <a:r>
              <a:rPr lang="en-IN" b="1" dirty="0">
                <a:latin typeface="+mj-lt"/>
                <a:cs typeface="Times New Roman"/>
              </a:rPr>
              <a:t> </a:t>
            </a:r>
            <a:r>
              <a:rPr lang="en-IN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$4088</a:t>
            </a:r>
            <a:endParaRPr lang="en-IN" sz="1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Times New Roman"/>
            </a:endParaRPr>
          </a:p>
          <a:p>
            <a:pPr algn="r"/>
            <a:r>
              <a:rPr lang="en-IN" sz="1400" dirty="0">
                <a:solidFill>
                  <a:schemeClr val="tx1"/>
                </a:solidFill>
                <a:cs typeface="Times New Roman"/>
              </a:rPr>
              <a:t>Total Cost</a:t>
            </a:r>
          </a:p>
          <a:p>
            <a:pPr algn="ctr"/>
            <a:endParaRPr lang="en-IN" dirty="0">
              <a:latin typeface="+mj-lt"/>
              <a:cs typeface="Times New Roman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0B2E78B-4E21-3379-BA69-A367CA88B2BC}"/>
              </a:ext>
            </a:extLst>
          </p:cNvPr>
          <p:cNvSpPr/>
          <p:nvPr/>
        </p:nvSpPr>
        <p:spPr>
          <a:xfrm>
            <a:off x="9283454" y="4378656"/>
            <a:ext cx="2270672" cy="1130431"/>
          </a:xfrm>
          <a:prstGeom prst="roundRect">
            <a:avLst/>
          </a:prstGeom>
          <a:solidFill>
            <a:srgbClr val="EFF4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           </a:t>
            </a:r>
            <a:br>
              <a:rPr lang="en-IN" b="1" dirty="0">
                <a:latin typeface="+mj-lt"/>
                <a:cs typeface="Times New Roman"/>
              </a:rPr>
            </a:b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IN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731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hours</a:t>
            </a:r>
          </a:p>
          <a:p>
            <a:pPr algn="r"/>
            <a:r>
              <a:rPr lang="en-IN" sz="1400" dirty="0">
                <a:solidFill>
                  <a:schemeClr val="tx1"/>
                </a:solidFill>
                <a:cs typeface="Times New Roman"/>
              </a:rPr>
              <a:t>Migration Efforts</a:t>
            </a:r>
          </a:p>
          <a:p>
            <a:pPr algn="ctr"/>
            <a:endParaRPr lang="en-IN" dirty="0">
              <a:latin typeface="+mj-lt"/>
              <a:cs typeface="Times New Roman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7FA8958-D794-4525-8C32-81E02AFC1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85" y="3287127"/>
            <a:ext cx="348903" cy="3958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B264C3-F8B1-8A31-5300-0F889F35B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97" y="4735948"/>
            <a:ext cx="466830" cy="442205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9737BF-B130-D583-F6B9-16CAD80F56D4}"/>
              </a:ext>
            </a:extLst>
          </p:cNvPr>
          <p:cNvCxnSpPr>
            <a:cxnSpLocks/>
          </p:cNvCxnSpPr>
          <p:nvPr/>
        </p:nvCxnSpPr>
        <p:spPr>
          <a:xfrm>
            <a:off x="8299208" y="3830671"/>
            <a:ext cx="351231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AD14ED-6B88-8BB3-EBF1-BC8C04F35111}"/>
              </a:ext>
            </a:extLst>
          </p:cNvPr>
          <p:cNvCxnSpPr>
            <a:cxnSpLocks/>
          </p:cNvCxnSpPr>
          <p:nvPr/>
        </p:nvCxnSpPr>
        <p:spPr>
          <a:xfrm>
            <a:off x="8299208" y="3059146"/>
            <a:ext cx="351231" cy="0"/>
          </a:xfrm>
          <a:prstGeom prst="line">
            <a:avLst/>
          </a:prstGeom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4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834A-9E36-762A-0EBB-3D04D6A5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5AB294D-6B23-2317-8E88-1B71FAF9D0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223" y="1175658"/>
            <a:ext cx="3691488" cy="4863418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1AC94-AC35-18CA-ACA3-90601E92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Segoe UI"/>
              </a:rPr>
              <a:t>Top Quick Wins of Application Readiness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D40D85-CEF5-B062-3A5A-0E5365436E4E}"/>
              </a:ext>
            </a:extLst>
          </p:cNvPr>
          <p:cNvSpPr txBox="1"/>
          <p:nvPr/>
        </p:nvSpPr>
        <p:spPr>
          <a:xfrm>
            <a:off x="654264" y="1475318"/>
            <a:ext cx="3382715" cy="442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rPr lang="en-IN" dirty="0">
                <a:solidFill>
                  <a:srgbClr val="041C64"/>
                </a:solidFill>
              </a:rPr>
              <a:t>Criteria for quick win apps.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1400"/>
            </a:pPr>
            <a:r>
              <a:rPr lang="en-US" sz="1400" dirty="0"/>
              <a:t>Easier and faster to migrate applications.</a:t>
            </a:r>
            <a:endParaRPr lang="en-US" dirty="0"/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sz="1400" b="1" dirty="0">
                <a:solidFill>
                  <a:srgbClr val="00188F"/>
                </a:solidFill>
              </a:rPr>
              <a:t>Low complexity</a:t>
            </a:r>
            <a:r>
              <a:rPr lang="en-US" sz="1400" dirty="0">
                <a:solidFill>
                  <a:srgbClr val="00188F"/>
                </a:solidFill>
              </a:rPr>
              <a:t>→</a:t>
            </a:r>
            <a:r>
              <a:rPr lang="en-US" sz="1400" dirty="0"/>
              <a:t>The application is straightforward, so it can be moved with minimal effort.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b="1" dirty="0">
                <a:solidFill>
                  <a:srgbClr val="00188F"/>
                </a:solidFill>
              </a:rPr>
              <a:t>Less migration blocker</a:t>
            </a:r>
            <a:r>
              <a:rPr lang="en-US" dirty="0">
                <a:solidFill>
                  <a:srgbClr val="00188F"/>
                </a:solidFill>
              </a:rPr>
              <a:t>→</a:t>
            </a:r>
            <a:r>
              <a:rPr lang="en-US" dirty="0"/>
              <a:t>There are no technical or business constraints stopping the migration.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b="1" dirty="0">
                <a:solidFill>
                  <a:srgbClr val="00188F"/>
                </a:solidFill>
              </a:rPr>
              <a:t>Fewer dependencies</a:t>
            </a:r>
            <a:r>
              <a:rPr lang="en-US" dirty="0">
                <a:solidFill>
                  <a:srgbClr val="00188F"/>
                </a:solidFill>
              </a:rPr>
              <a:t>→</a:t>
            </a:r>
            <a:r>
              <a:rPr lang="en-US" dirty="0"/>
              <a:t>The app doesn’t rely much on other systems, making the migration simpler and less risky.</a:t>
            </a:r>
            <a:endParaRPr lang="en-IN" sz="18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8EB0E-8888-864B-4151-8E71F39C5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893370"/>
              </p:ext>
            </p:extLst>
          </p:nvPr>
        </p:nvGraphicFramePr>
        <p:xfrm>
          <a:off x="4659549" y="2113367"/>
          <a:ext cx="7070228" cy="29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1425">
                  <a:extLst>
                    <a:ext uri="{9D8B030D-6E8A-4147-A177-3AD203B41FA5}">
                      <a16:colId xmlns:a16="http://schemas.microsoft.com/office/drawing/2014/main" val="126386312"/>
                    </a:ext>
                  </a:extLst>
                </a:gridCol>
                <a:gridCol w="1978803">
                  <a:extLst>
                    <a:ext uri="{9D8B030D-6E8A-4147-A177-3AD203B41FA5}">
                      <a16:colId xmlns:a16="http://schemas.microsoft.com/office/drawing/2014/main" val="4224596300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Readiness (%)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72955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+mj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83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Africa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2507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SIMReportes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62256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Tell MeReports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78518"/>
                  </a:ext>
                </a:extLst>
              </a:tr>
            </a:tbl>
          </a:graphicData>
        </a:graphic>
      </p:graphicFrame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B1ED7A0F-3F0B-7825-9E1B-31242ECDA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3090" y="1430957"/>
            <a:ext cx="525293" cy="525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CC964-ACDE-1156-9B1A-8222944FE083}"/>
              </a:ext>
            </a:extLst>
          </p:cNvPr>
          <p:cNvSpPr txBox="1"/>
          <p:nvPr/>
        </p:nvSpPr>
        <p:spPr>
          <a:xfrm>
            <a:off x="5058383" y="1450413"/>
            <a:ext cx="294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188F"/>
                </a:solidFill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Quick Wins</a:t>
            </a:r>
            <a:endParaRPr lang="en-IN" sz="2400" dirty="0">
              <a:solidFill>
                <a:srgbClr val="00188F"/>
              </a:solidFill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3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DA0F-BEC1-9CAA-D8D8-FBA6DB9D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47A127-B661-7580-7989-040B00555B31}"/>
              </a:ext>
            </a:extLst>
          </p:cNvPr>
          <p:cNvCxnSpPr>
            <a:cxnSpLocks/>
          </p:cNvCxnSpPr>
          <p:nvPr/>
        </p:nvCxnSpPr>
        <p:spPr>
          <a:xfrm>
            <a:off x="6828178" y="4026236"/>
            <a:ext cx="489770" cy="618"/>
          </a:xfrm>
          <a:prstGeom prst="straightConnector1">
            <a:avLst/>
          </a:prstGeom>
          <a:ln w="28575">
            <a:solidFill>
              <a:srgbClr val="6FE8D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0BFB1A-5492-53D9-EF3C-4943FED5F715}"/>
              </a:ext>
            </a:extLst>
          </p:cNvPr>
          <p:cNvSpPr txBox="1"/>
          <p:nvPr/>
        </p:nvSpPr>
        <p:spPr>
          <a:xfrm>
            <a:off x="5954460" y="3781553"/>
            <a:ext cx="975322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Replace</a:t>
            </a:r>
            <a:endParaRPr lang="en-US" sz="13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1D6406-3F72-FE3D-8515-B4113E31EDA0}"/>
              </a:ext>
            </a:extLst>
          </p:cNvPr>
          <p:cNvCxnSpPr>
            <a:cxnSpLocks/>
          </p:cNvCxnSpPr>
          <p:nvPr/>
        </p:nvCxnSpPr>
        <p:spPr>
          <a:xfrm>
            <a:off x="8448251" y="4655504"/>
            <a:ext cx="371475" cy="438150"/>
          </a:xfrm>
          <a:prstGeom prst="straightConnector1">
            <a:avLst/>
          </a:prstGeom>
          <a:ln w="28575">
            <a:solidFill>
              <a:srgbClr val="8B51B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4F0EDF-2026-BB0C-102B-CA38D2EA58FA}"/>
              </a:ext>
            </a:extLst>
          </p:cNvPr>
          <p:cNvCxnSpPr>
            <a:cxnSpLocks/>
          </p:cNvCxnSpPr>
          <p:nvPr/>
        </p:nvCxnSpPr>
        <p:spPr>
          <a:xfrm flipH="1">
            <a:off x="7009976" y="4617404"/>
            <a:ext cx="504825" cy="514350"/>
          </a:xfrm>
          <a:prstGeom prst="straightConnector1">
            <a:avLst/>
          </a:prstGeom>
          <a:ln w="28575">
            <a:solidFill>
              <a:srgbClr val="FCBDB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998D2B-5242-D9DA-F508-C46DF0CD490F}"/>
              </a:ext>
            </a:extLst>
          </p:cNvPr>
          <p:cNvCxnSpPr/>
          <p:nvPr/>
        </p:nvCxnSpPr>
        <p:spPr>
          <a:xfrm>
            <a:off x="7143326" y="2960055"/>
            <a:ext cx="371475" cy="438150"/>
          </a:xfrm>
          <a:prstGeom prst="straightConnector1">
            <a:avLst/>
          </a:prstGeom>
          <a:ln w="2857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D26DA-70D0-4908-4B5D-67362E45DD51}"/>
              </a:ext>
            </a:extLst>
          </p:cNvPr>
          <p:cNvCxnSpPr>
            <a:cxnSpLocks/>
          </p:cNvCxnSpPr>
          <p:nvPr/>
        </p:nvCxnSpPr>
        <p:spPr>
          <a:xfrm rot="-240000" flipH="1">
            <a:off x="8355117" y="3015091"/>
            <a:ext cx="457200" cy="43815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B27A2C-0463-6B8B-B38C-9C0AD3E476D0}"/>
              </a:ext>
            </a:extLst>
          </p:cNvPr>
          <p:cNvSpPr/>
          <p:nvPr/>
        </p:nvSpPr>
        <p:spPr>
          <a:xfrm>
            <a:off x="4890405" y="2336494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EF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1" name="Callout: Right Arrow 40">
            <a:extLst>
              <a:ext uri="{FF2B5EF4-FFF2-40B4-BE49-F238E27FC236}">
                <a16:creationId xmlns:a16="http://schemas.microsoft.com/office/drawing/2014/main" id="{37AFB88B-405C-36C5-5250-A5E634F1CE73}"/>
              </a:ext>
            </a:extLst>
          </p:cNvPr>
          <p:cNvSpPr/>
          <p:nvPr/>
        </p:nvSpPr>
        <p:spPr>
          <a:xfrm>
            <a:off x="505827" y="2509737"/>
            <a:ext cx="3493294" cy="3172606"/>
          </a:xfrm>
          <a:prstGeom prst="rightArrowCallout">
            <a:avLst>
              <a:gd name="adj1" fmla="val 23160"/>
              <a:gd name="adj2" fmla="val 23932"/>
              <a:gd name="adj3" fmla="val 37321"/>
              <a:gd name="adj4" fmla="val 58932"/>
            </a:avLst>
          </a:prstGeom>
          <a:solidFill>
            <a:srgbClr val="EF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5FCCBD2-386A-81E3-5705-A6D4137CFEAB}"/>
              </a:ext>
            </a:extLst>
          </p:cNvPr>
          <p:cNvSpPr/>
          <p:nvPr/>
        </p:nvSpPr>
        <p:spPr>
          <a:xfrm>
            <a:off x="505827" y="1175658"/>
            <a:ext cx="11206275" cy="655809"/>
          </a:xfrm>
          <a:prstGeom prst="roundRect">
            <a:avLst>
              <a:gd name="adj" fmla="val 10286"/>
            </a:avLst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E4BDB-5FB5-CDB5-4E21-C691A122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6R'S Analysis Summary For Applications</a:t>
            </a:r>
          </a:p>
        </p:txBody>
      </p:sp>
      <p:pic>
        <p:nvPicPr>
          <p:cNvPr id="89" name="Picture 88" descr="A white line icon of a browser&#10;&#10;AI-generated content may be incorrect.">
            <a:extLst>
              <a:ext uri="{FF2B5EF4-FFF2-40B4-BE49-F238E27FC236}">
                <a16:creationId xmlns:a16="http://schemas.microsoft.com/office/drawing/2014/main" id="{1689C0E8-3FE9-6874-422C-0246A2528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4" y="1296770"/>
            <a:ext cx="444596" cy="40823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56F9D4A-D33F-6A4D-ED33-0F78617D3F7F}"/>
              </a:ext>
            </a:extLst>
          </p:cNvPr>
          <p:cNvSpPr txBox="1"/>
          <p:nvPr/>
        </p:nvSpPr>
        <p:spPr>
          <a:xfrm>
            <a:off x="1208477" y="1354413"/>
            <a:ext cx="1529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Total</a:t>
            </a:r>
            <a:r>
              <a:rPr lang="en-US" sz="140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Applications</a:t>
            </a:r>
            <a:endParaRPr lang="en-IN" sz="1400" dirty="0">
              <a:solidFill>
                <a:schemeClr val="bg1"/>
              </a:solidFill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C3A0E4C-5527-971B-3651-447F5166D62C}"/>
              </a:ext>
            </a:extLst>
          </p:cNvPr>
          <p:cNvSpPr txBox="1"/>
          <p:nvPr/>
        </p:nvSpPr>
        <p:spPr>
          <a:xfrm>
            <a:off x="2881197" y="1207576"/>
            <a:ext cx="86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14</a:t>
            </a:r>
            <a:endParaRPr lang="en-IN" sz="3200" dirty="0">
              <a:solidFill>
                <a:schemeClr val="bg1"/>
              </a:solidFill>
              <a:effectLst/>
              <a:latin typeface="+mj-lt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FD1830-4024-7AA2-27F5-88E8664E444B}"/>
              </a:ext>
            </a:extLst>
          </p:cNvPr>
          <p:cNvCxnSpPr/>
          <p:nvPr/>
        </p:nvCxnSpPr>
        <p:spPr>
          <a:xfrm>
            <a:off x="3929966" y="1296770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972FC83-8D81-2041-49B4-3615067B2E8F}"/>
              </a:ext>
            </a:extLst>
          </p:cNvPr>
          <p:cNvSpPr txBox="1"/>
          <p:nvPr/>
        </p:nvSpPr>
        <p:spPr>
          <a:xfrm>
            <a:off x="4033547" y="1345986"/>
            <a:ext cx="64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4F66BC-1E3E-7F4E-66D4-6B157A944007}"/>
              </a:ext>
            </a:extLst>
          </p:cNvPr>
          <p:cNvSpPr txBox="1"/>
          <p:nvPr/>
        </p:nvSpPr>
        <p:spPr>
          <a:xfrm>
            <a:off x="4583520" y="1340537"/>
            <a:ext cx="7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14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B6C7721-C488-3156-E413-959098A062B1}"/>
              </a:ext>
            </a:extLst>
          </p:cNvPr>
          <p:cNvSpPr txBox="1"/>
          <p:nvPr/>
        </p:nvSpPr>
        <p:spPr>
          <a:xfrm>
            <a:off x="5519999" y="1346996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CC0FF59-8124-0428-D651-FD79158A3823}"/>
              </a:ext>
            </a:extLst>
          </p:cNvPr>
          <p:cNvSpPr txBox="1"/>
          <p:nvPr/>
        </p:nvSpPr>
        <p:spPr>
          <a:xfrm>
            <a:off x="6102377" y="1345033"/>
            <a:ext cx="6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437EF0-24A3-3DD9-87D7-84A7F41D9BA9}"/>
              </a:ext>
            </a:extLst>
          </p:cNvPr>
          <p:cNvSpPr txBox="1"/>
          <p:nvPr/>
        </p:nvSpPr>
        <p:spPr>
          <a:xfrm>
            <a:off x="6995040" y="1354411"/>
            <a:ext cx="5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69D4961-E302-0806-AA7C-0FBDE57B1076}"/>
              </a:ext>
            </a:extLst>
          </p:cNvPr>
          <p:cNvSpPr txBox="1"/>
          <p:nvPr/>
        </p:nvSpPr>
        <p:spPr>
          <a:xfrm>
            <a:off x="7404559" y="1340536"/>
            <a:ext cx="93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4FA7CB-348D-03A2-A2D2-63C1D3B5C1D1}"/>
              </a:ext>
            </a:extLst>
          </p:cNvPr>
          <p:cNvSpPr txBox="1"/>
          <p:nvPr/>
        </p:nvSpPr>
        <p:spPr>
          <a:xfrm>
            <a:off x="8485503" y="1340536"/>
            <a:ext cx="7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13C3A1-230B-53CD-E4AA-ABEC97A0CAB3}"/>
              </a:ext>
            </a:extLst>
          </p:cNvPr>
          <p:cNvSpPr txBox="1"/>
          <p:nvPr/>
        </p:nvSpPr>
        <p:spPr>
          <a:xfrm>
            <a:off x="9067598" y="1346997"/>
            <a:ext cx="8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82DE0A-F82F-3803-8866-C02F63A838C1}"/>
              </a:ext>
            </a:extLst>
          </p:cNvPr>
          <p:cNvCxnSpPr/>
          <p:nvPr/>
        </p:nvCxnSpPr>
        <p:spPr>
          <a:xfrm>
            <a:off x="8236078" y="1283137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3FAD5D-2BDA-E39D-4ED1-17E2F3273CFC}"/>
              </a:ext>
            </a:extLst>
          </p:cNvPr>
          <p:cNvCxnSpPr/>
          <p:nvPr/>
        </p:nvCxnSpPr>
        <p:spPr>
          <a:xfrm>
            <a:off x="6851506" y="1306514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FB9072-7BC0-9265-BB92-7CDBCB1B8004}"/>
              </a:ext>
            </a:extLst>
          </p:cNvPr>
          <p:cNvCxnSpPr/>
          <p:nvPr/>
        </p:nvCxnSpPr>
        <p:spPr>
          <a:xfrm>
            <a:off x="5398837" y="1303266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3B57585-5920-05C5-72AB-F3358C551662}"/>
              </a:ext>
            </a:extLst>
          </p:cNvPr>
          <p:cNvSpPr/>
          <p:nvPr/>
        </p:nvSpPr>
        <p:spPr bwMode="auto">
          <a:xfrm>
            <a:off x="7114751" y="3151935"/>
            <a:ext cx="1743075" cy="1741695"/>
          </a:xfrm>
          <a:prstGeom prst="flowChartConnector">
            <a:avLst/>
          </a:prstGeom>
          <a:solidFill>
            <a:srgbClr val="B3E6FF"/>
          </a:solidFill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glow rad="101600">
              <a:schemeClr val="accent4">
                <a:alpha val="6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  <a:ea typeface="Segoe UI" pitchFamily="34" charset="0"/>
                <a:cs typeface="Times New Roman" panose="02020603050405020304" pitchFamily="18" charset="0"/>
              </a:rPr>
              <a:t>6 R’s</a:t>
            </a:r>
            <a:br>
              <a:rPr lang="en-US" sz="1600" b="1" dirty="0">
                <a:latin typeface="+mj-lt"/>
                <a:ea typeface="Segoe UI" pitchFamily="34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+mj-lt"/>
                <a:ea typeface="Segoe UI" pitchFamily="34" charset="0"/>
                <a:cs typeface="Times New Roman" panose="02020603050405020304" pitchFamily="18" charset="0"/>
              </a:rPr>
              <a:t>Analysis</a:t>
            </a:r>
            <a:endParaRPr lang="en-US" sz="1600" dirty="0">
              <a:solidFill>
                <a:schemeClr val="tx1"/>
              </a:solidFill>
              <a:ea typeface="Segoe UI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C3BE63-491B-E501-94E0-818574FAEB3D}"/>
              </a:ext>
            </a:extLst>
          </p:cNvPr>
          <p:cNvCxnSpPr>
            <a:cxnSpLocks/>
          </p:cNvCxnSpPr>
          <p:nvPr/>
        </p:nvCxnSpPr>
        <p:spPr>
          <a:xfrm flipV="1">
            <a:off x="8857826" y="4025322"/>
            <a:ext cx="299712" cy="1532"/>
          </a:xfrm>
          <a:prstGeom prst="straightConnector1">
            <a:avLst/>
          </a:prstGeom>
          <a:ln w="2857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A80B0D-CFCA-CB1D-A35E-8CEEE614E094}"/>
              </a:ext>
            </a:extLst>
          </p:cNvPr>
          <p:cNvSpPr txBox="1"/>
          <p:nvPr/>
        </p:nvSpPr>
        <p:spPr>
          <a:xfrm>
            <a:off x="6565040" y="2619633"/>
            <a:ext cx="1097984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Rehost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B96FA3-A9A7-A725-6973-9A6EFF0A40BA}"/>
              </a:ext>
            </a:extLst>
          </p:cNvPr>
          <p:cNvSpPr txBox="1"/>
          <p:nvPr/>
        </p:nvSpPr>
        <p:spPr>
          <a:xfrm>
            <a:off x="8412760" y="2602742"/>
            <a:ext cx="1189972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Refactor</a:t>
            </a:r>
            <a:endParaRPr lang="en-US" sz="13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9E624-DE1F-63B6-1511-E1CECEA9FACE}"/>
              </a:ext>
            </a:extLst>
          </p:cNvPr>
          <p:cNvSpPr txBox="1"/>
          <p:nvPr/>
        </p:nvSpPr>
        <p:spPr>
          <a:xfrm>
            <a:off x="9060104" y="3790165"/>
            <a:ext cx="1195322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Rebuild</a:t>
            </a:r>
            <a:endParaRPr lang="en-US" sz="13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303AE2-319D-E28D-9973-68A10ACA1310}"/>
              </a:ext>
            </a:extLst>
          </p:cNvPr>
          <p:cNvSpPr txBox="1"/>
          <p:nvPr/>
        </p:nvSpPr>
        <p:spPr>
          <a:xfrm>
            <a:off x="8277061" y="5085435"/>
            <a:ext cx="1384126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Rearchitect</a:t>
            </a:r>
            <a:endParaRPr lang="en-US" sz="1300" b="1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75BC8-3D2D-C7C7-DD2D-768B32A6923F}"/>
              </a:ext>
            </a:extLst>
          </p:cNvPr>
          <p:cNvSpPr txBox="1"/>
          <p:nvPr/>
        </p:nvSpPr>
        <p:spPr>
          <a:xfrm>
            <a:off x="6423862" y="5087653"/>
            <a:ext cx="1280786" cy="4755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3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 panose="02020603050405020304" pitchFamily="18" charset="0"/>
              </a:rPr>
              <a:t>Retain</a:t>
            </a:r>
            <a:endParaRPr lang="en-US" sz="1300" b="1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E9A206-3527-E35F-436F-DF7BC49F493A}"/>
              </a:ext>
            </a:extLst>
          </p:cNvPr>
          <p:cNvSpPr txBox="1"/>
          <p:nvPr/>
        </p:nvSpPr>
        <p:spPr>
          <a:xfrm>
            <a:off x="628409" y="2976012"/>
            <a:ext cx="1777624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49000"/>
                  </a:schemeClr>
                </a:solidFill>
                <a:ea typeface="Open Sans"/>
                <a:cs typeface="Times New Roman"/>
              </a:rPr>
              <a:t>Analysis Details of</a:t>
            </a:r>
            <a:r>
              <a:rPr lang="en-US" dirty="0">
                <a:solidFill>
                  <a:schemeClr val="accent1">
                    <a:lumMod val="49000"/>
                  </a:schemeClr>
                </a:solidFill>
                <a:latin typeface="+mj-lt"/>
                <a:ea typeface="Open Sans"/>
                <a:cs typeface="Times New Roman"/>
              </a:rPr>
              <a:t>6</a:t>
            </a:r>
            <a:r>
              <a:rPr lang="en-US" dirty="0">
                <a:solidFill>
                  <a:schemeClr val="accent1">
                    <a:lumMod val="49000"/>
                  </a:schemeClr>
                </a:solidFill>
                <a:ea typeface="Open Sans"/>
                <a:cs typeface="Times New Roman"/>
              </a:rPr>
              <a:t>different</a:t>
            </a:r>
            <a:r>
              <a:rPr lang="en-US" dirty="0">
                <a:solidFill>
                  <a:schemeClr val="accent1">
                    <a:lumMod val="49000"/>
                  </a:schemeClr>
                </a:solidFill>
                <a:latin typeface="+mj-lt"/>
                <a:ea typeface="Open Sans"/>
                <a:cs typeface="Times New Roman"/>
              </a:rPr>
              <a:t>phases</a:t>
            </a:r>
            <a:r>
              <a:rPr lang="en-US" dirty="0">
                <a:solidFill>
                  <a:schemeClr val="accent1">
                    <a:lumMod val="49000"/>
                  </a:schemeClr>
                </a:solidFill>
                <a:ea typeface="Open Sans"/>
                <a:cs typeface="Times New Roman"/>
              </a:rPr>
              <a:t>in</a:t>
            </a:r>
            <a:r>
              <a:rPr lang="en-US" dirty="0">
                <a:solidFill>
                  <a:schemeClr val="accent1">
                    <a:lumMod val="49000"/>
                  </a:schemeClr>
                </a:solidFill>
                <a:latin typeface="+mj-lt"/>
                <a:ea typeface="Open Sans"/>
                <a:cs typeface="Times New Roman"/>
              </a:rPr>
              <a:t>cloud migration strategy</a:t>
            </a:r>
            <a:endParaRPr lang="en-US" dirty="0">
              <a:solidFill>
                <a:schemeClr val="accent1">
                  <a:lumMod val="49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66683D-23A6-7491-BB0C-BD55655977A7}"/>
              </a:ext>
            </a:extLst>
          </p:cNvPr>
          <p:cNvSpPr/>
          <p:nvPr/>
        </p:nvSpPr>
        <p:spPr>
          <a:xfrm>
            <a:off x="5015627" y="2462112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40EAF1-7777-3837-93E0-3E78AB56A2B7}"/>
              </a:ext>
            </a:extLst>
          </p:cNvPr>
          <p:cNvSpPr txBox="1"/>
          <p:nvPr/>
        </p:nvSpPr>
        <p:spPr>
          <a:xfrm>
            <a:off x="5082251" y="2421164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FB48FD-AD27-7538-43CE-3B32C0B82361}"/>
              </a:ext>
            </a:extLst>
          </p:cNvPr>
          <p:cNvSpPr/>
          <p:nvPr/>
        </p:nvSpPr>
        <p:spPr>
          <a:xfrm>
            <a:off x="5018735" y="2692336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273E43-9573-2B4B-C5B2-B680A0A01C99}"/>
              </a:ext>
            </a:extLst>
          </p:cNvPr>
          <p:cNvSpPr txBox="1"/>
          <p:nvPr/>
        </p:nvSpPr>
        <p:spPr>
          <a:xfrm>
            <a:off x="5079009" y="2651388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E4A48D-50F5-73A7-9212-E17B2483F380}"/>
              </a:ext>
            </a:extLst>
          </p:cNvPr>
          <p:cNvSpPr txBox="1"/>
          <p:nvPr/>
        </p:nvSpPr>
        <p:spPr>
          <a:xfrm>
            <a:off x="6111513" y="2428790"/>
            <a:ext cx="51008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A15F8A-DDE0-AA98-BC48-93E5B864DC28}"/>
              </a:ext>
            </a:extLst>
          </p:cNvPr>
          <p:cNvSpPr txBox="1"/>
          <p:nvPr/>
        </p:nvSpPr>
        <p:spPr>
          <a:xfrm>
            <a:off x="6129836" y="2657390"/>
            <a:ext cx="49811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52CFD9-3979-E2C3-0AD3-19E176C3101B}"/>
              </a:ext>
            </a:extLst>
          </p:cNvPr>
          <p:cNvSpPr/>
          <p:nvPr/>
        </p:nvSpPr>
        <p:spPr>
          <a:xfrm>
            <a:off x="5018737" y="2920939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1D5A23-0790-4CB7-A524-68938669022C}"/>
              </a:ext>
            </a:extLst>
          </p:cNvPr>
          <p:cNvSpPr txBox="1"/>
          <p:nvPr/>
        </p:nvSpPr>
        <p:spPr>
          <a:xfrm>
            <a:off x="5079010" y="2879991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25BF32-DEA8-5B5B-82D6-0120DE6ED591}"/>
              </a:ext>
            </a:extLst>
          </p:cNvPr>
          <p:cNvSpPr txBox="1"/>
          <p:nvPr/>
        </p:nvSpPr>
        <p:spPr>
          <a:xfrm>
            <a:off x="6020269" y="2885993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0.00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9296059-064A-C5D2-E9B9-91603FD5EBFD}"/>
              </a:ext>
            </a:extLst>
          </p:cNvPr>
          <p:cNvSpPr/>
          <p:nvPr/>
        </p:nvSpPr>
        <p:spPr>
          <a:xfrm>
            <a:off x="4280801" y="3589561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DEF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83F633-7EC2-E22A-333D-CDFBB724F317}"/>
              </a:ext>
            </a:extLst>
          </p:cNvPr>
          <p:cNvSpPr/>
          <p:nvPr/>
        </p:nvSpPr>
        <p:spPr>
          <a:xfrm>
            <a:off x="4406023" y="3715179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2DCF61-B279-9783-67B8-74CDB2DE47F6}"/>
              </a:ext>
            </a:extLst>
          </p:cNvPr>
          <p:cNvSpPr txBox="1"/>
          <p:nvPr/>
        </p:nvSpPr>
        <p:spPr>
          <a:xfrm>
            <a:off x="4472647" y="3674231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A37921-3B35-5B86-C165-6E7A6C1251DB}"/>
              </a:ext>
            </a:extLst>
          </p:cNvPr>
          <p:cNvSpPr/>
          <p:nvPr/>
        </p:nvSpPr>
        <p:spPr>
          <a:xfrm>
            <a:off x="4409131" y="3945403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487AD0-BAC1-77DF-AE60-5EF3EA0A835D}"/>
              </a:ext>
            </a:extLst>
          </p:cNvPr>
          <p:cNvSpPr txBox="1"/>
          <p:nvPr/>
        </p:nvSpPr>
        <p:spPr>
          <a:xfrm>
            <a:off x="4469405" y="3904455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E9E0F3-B836-0D0C-7BCE-069915C8E407}"/>
              </a:ext>
            </a:extLst>
          </p:cNvPr>
          <p:cNvSpPr txBox="1"/>
          <p:nvPr/>
        </p:nvSpPr>
        <p:spPr>
          <a:xfrm>
            <a:off x="5714345" y="3681857"/>
            <a:ext cx="2976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A67CE7-3A61-2DCC-D791-E0FFD2EE93FF}"/>
              </a:ext>
            </a:extLst>
          </p:cNvPr>
          <p:cNvSpPr txBox="1"/>
          <p:nvPr/>
        </p:nvSpPr>
        <p:spPr>
          <a:xfrm>
            <a:off x="5532533" y="3910457"/>
            <a:ext cx="4858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BE3EF4-2BCE-A8F7-0F2A-D3EE78B607AA}"/>
              </a:ext>
            </a:extLst>
          </p:cNvPr>
          <p:cNvSpPr/>
          <p:nvPr/>
        </p:nvSpPr>
        <p:spPr>
          <a:xfrm>
            <a:off x="4409133" y="4174006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B51A6E-E494-4879-D92F-605306494FDC}"/>
              </a:ext>
            </a:extLst>
          </p:cNvPr>
          <p:cNvSpPr txBox="1"/>
          <p:nvPr/>
        </p:nvSpPr>
        <p:spPr>
          <a:xfrm>
            <a:off x="4469406" y="4133058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D6DC62-7FB8-3667-4DD8-39A03EE4266E}"/>
              </a:ext>
            </a:extLst>
          </p:cNvPr>
          <p:cNvSpPr txBox="1"/>
          <p:nvPr/>
        </p:nvSpPr>
        <p:spPr>
          <a:xfrm>
            <a:off x="5410665" y="4139060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7E3BB8B-FED0-8497-DD3A-530D85E6FD46}"/>
              </a:ext>
            </a:extLst>
          </p:cNvPr>
          <p:cNvSpPr/>
          <p:nvPr/>
        </p:nvSpPr>
        <p:spPr>
          <a:xfrm>
            <a:off x="4744357" y="4836278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7E03D6-A630-4E36-44A2-163A0B4DF189}"/>
              </a:ext>
            </a:extLst>
          </p:cNvPr>
          <p:cNvSpPr/>
          <p:nvPr/>
        </p:nvSpPr>
        <p:spPr>
          <a:xfrm>
            <a:off x="4869579" y="4961896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136109-BCC2-A469-0A2E-D2410B2857C6}"/>
              </a:ext>
            </a:extLst>
          </p:cNvPr>
          <p:cNvSpPr txBox="1"/>
          <p:nvPr/>
        </p:nvSpPr>
        <p:spPr>
          <a:xfrm>
            <a:off x="4936203" y="4920948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81405B-61A6-1959-C1BE-B57DBE461F75}"/>
              </a:ext>
            </a:extLst>
          </p:cNvPr>
          <p:cNvSpPr/>
          <p:nvPr/>
        </p:nvSpPr>
        <p:spPr>
          <a:xfrm>
            <a:off x="4872687" y="5192120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5AAEDF-43D2-3D8D-A86A-39CD2D284445}"/>
              </a:ext>
            </a:extLst>
          </p:cNvPr>
          <p:cNvSpPr txBox="1"/>
          <p:nvPr/>
        </p:nvSpPr>
        <p:spPr>
          <a:xfrm>
            <a:off x="4932961" y="5151172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A90947-A936-81DE-B5F1-CB2D4D5E69F7}"/>
              </a:ext>
            </a:extLst>
          </p:cNvPr>
          <p:cNvSpPr txBox="1"/>
          <p:nvPr/>
        </p:nvSpPr>
        <p:spPr>
          <a:xfrm>
            <a:off x="6177901" y="4928574"/>
            <a:ext cx="2976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AA6AA8-F364-110E-CDFB-759118487B9A}"/>
              </a:ext>
            </a:extLst>
          </p:cNvPr>
          <p:cNvSpPr txBox="1"/>
          <p:nvPr/>
        </p:nvSpPr>
        <p:spPr>
          <a:xfrm>
            <a:off x="5996089" y="5157174"/>
            <a:ext cx="4858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A1B25F-34FD-F0D0-40AD-C6DBC355E410}"/>
              </a:ext>
            </a:extLst>
          </p:cNvPr>
          <p:cNvSpPr/>
          <p:nvPr/>
        </p:nvSpPr>
        <p:spPr>
          <a:xfrm>
            <a:off x="4872689" y="5420723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5F9E94-920A-8973-D6F3-89BA21A9051C}"/>
              </a:ext>
            </a:extLst>
          </p:cNvPr>
          <p:cNvSpPr txBox="1"/>
          <p:nvPr/>
        </p:nvSpPr>
        <p:spPr>
          <a:xfrm>
            <a:off x="4932962" y="5379775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293E4C-DA48-01D8-CB3B-6CE69769588C}"/>
              </a:ext>
            </a:extLst>
          </p:cNvPr>
          <p:cNvSpPr txBox="1"/>
          <p:nvPr/>
        </p:nvSpPr>
        <p:spPr>
          <a:xfrm>
            <a:off x="5874221" y="5385777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FD3D219-EF4E-1E9B-2BF5-B27D0DF349E4}"/>
              </a:ext>
            </a:extLst>
          </p:cNvPr>
          <p:cNvSpPr/>
          <p:nvPr/>
        </p:nvSpPr>
        <p:spPr>
          <a:xfrm>
            <a:off x="9428551" y="4881785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EA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0B7D81-23CD-AE33-E2BC-6B0161AD2E47}"/>
              </a:ext>
            </a:extLst>
          </p:cNvPr>
          <p:cNvSpPr/>
          <p:nvPr/>
        </p:nvSpPr>
        <p:spPr>
          <a:xfrm>
            <a:off x="9553773" y="5007403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44AB13-D2AF-AFB4-FC50-36A022833DA6}"/>
              </a:ext>
            </a:extLst>
          </p:cNvPr>
          <p:cNvSpPr txBox="1"/>
          <p:nvPr/>
        </p:nvSpPr>
        <p:spPr>
          <a:xfrm>
            <a:off x="9620397" y="4966455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E04001B-2A0B-D065-CB70-11CAD578749B}"/>
              </a:ext>
            </a:extLst>
          </p:cNvPr>
          <p:cNvSpPr/>
          <p:nvPr/>
        </p:nvSpPr>
        <p:spPr>
          <a:xfrm>
            <a:off x="9556881" y="5237627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65E049-380D-A54C-F8F2-2162B02D29C5}"/>
              </a:ext>
            </a:extLst>
          </p:cNvPr>
          <p:cNvSpPr txBox="1"/>
          <p:nvPr/>
        </p:nvSpPr>
        <p:spPr>
          <a:xfrm>
            <a:off x="9617155" y="5196679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BCA9BE-89CF-83E3-93BB-8F20422D124F}"/>
              </a:ext>
            </a:extLst>
          </p:cNvPr>
          <p:cNvSpPr txBox="1"/>
          <p:nvPr/>
        </p:nvSpPr>
        <p:spPr>
          <a:xfrm>
            <a:off x="10619886" y="4974081"/>
            <a:ext cx="5398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A807F6-6A70-90AE-5660-158D281B350C}"/>
              </a:ext>
            </a:extLst>
          </p:cNvPr>
          <p:cNvSpPr txBox="1"/>
          <p:nvPr/>
        </p:nvSpPr>
        <p:spPr>
          <a:xfrm>
            <a:off x="10680283" y="5202681"/>
            <a:ext cx="4858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870654-5FEF-599C-FED3-73D08892CDD8}"/>
              </a:ext>
            </a:extLst>
          </p:cNvPr>
          <p:cNvSpPr/>
          <p:nvPr/>
        </p:nvSpPr>
        <p:spPr>
          <a:xfrm>
            <a:off x="9556883" y="5466230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A78445-28CC-E6A8-8FE2-889331641F02}"/>
              </a:ext>
            </a:extLst>
          </p:cNvPr>
          <p:cNvSpPr txBox="1"/>
          <p:nvPr/>
        </p:nvSpPr>
        <p:spPr>
          <a:xfrm>
            <a:off x="9617156" y="5425282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F9406A-92BF-481B-2043-83A52C5A1B2E}"/>
              </a:ext>
            </a:extLst>
          </p:cNvPr>
          <p:cNvSpPr txBox="1"/>
          <p:nvPr/>
        </p:nvSpPr>
        <p:spPr>
          <a:xfrm>
            <a:off x="10558415" y="5431284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0.00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D8DBADA-BFE5-74AE-6052-2CDB68F08898}"/>
              </a:ext>
            </a:extLst>
          </p:cNvPr>
          <p:cNvSpPr/>
          <p:nvPr/>
        </p:nvSpPr>
        <p:spPr>
          <a:xfrm>
            <a:off x="9360822" y="2344956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E1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7538F01-BEA3-24E5-87D6-EE75359921C4}"/>
              </a:ext>
            </a:extLst>
          </p:cNvPr>
          <p:cNvSpPr/>
          <p:nvPr/>
        </p:nvSpPr>
        <p:spPr>
          <a:xfrm>
            <a:off x="9486044" y="2470574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FA6D04-466C-7822-36DC-2D1C11D1F6B8}"/>
              </a:ext>
            </a:extLst>
          </p:cNvPr>
          <p:cNvSpPr txBox="1"/>
          <p:nvPr/>
        </p:nvSpPr>
        <p:spPr>
          <a:xfrm>
            <a:off x="9552668" y="2429626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EF14E72-EF6E-758E-6A52-7B764E6BDD82}"/>
              </a:ext>
            </a:extLst>
          </p:cNvPr>
          <p:cNvSpPr/>
          <p:nvPr/>
        </p:nvSpPr>
        <p:spPr>
          <a:xfrm>
            <a:off x="9489152" y="2700798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D8596E-E6FF-A6DA-F80D-B8823C3CD903}"/>
              </a:ext>
            </a:extLst>
          </p:cNvPr>
          <p:cNvSpPr txBox="1"/>
          <p:nvPr/>
        </p:nvSpPr>
        <p:spPr>
          <a:xfrm>
            <a:off x="9549426" y="2659850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CFA1D4E-8FBF-4609-38D9-17EC0689D2FC}"/>
              </a:ext>
            </a:extLst>
          </p:cNvPr>
          <p:cNvSpPr txBox="1"/>
          <p:nvPr/>
        </p:nvSpPr>
        <p:spPr>
          <a:xfrm>
            <a:off x="10621014" y="2437252"/>
            <a:ext cx="471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14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5D3DBAB-3D2F-C856-75EE-A9CCA58D3570}"/>
              </a:ext>
            </a:extLst>
          </p:cNvPr>
          <p:cNvSpPr txBox="1"/>
          <p:nvPr/>
        </p:nvSpPr>
        <p:spPr>
          <a:xfrm>
            <a:off x="10527884" y="2665852"/>
            <a:ext cx="5704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731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099AE1-ECBF-7C8A-5AA2-79B0B1ACE06D}"/>
              </a:ext>
            </a:extLst>
          </p:cNvPr>
          <p:cNvSpPr/>
          <p:nvPr/>
        </p:nvSpPr>
        <p:spPr>
          <a:xfrm>
            <a:off x="9489154" y="2929401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FEFECD-3BC3-7816-9714-548ABDC431CE}"/>
              </a:ext>
            </a:extLst>
          </p:cNvPr>
          <p:cNvSpPr txBox="1"/>
          <p:nvPr/>
        </p:nvSpPr>
        <p:spPr>
          <a:xfrm>
            <a:off x="9549427" y="2888453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819725-5027-1777-7E6A-D76F55EBB319}"/>
              </a:ext>
            </a:extLst>
          </p:cNvPr>
          <p:cNvSpPr txBox="1"/>
          <p:nvPr/>
        </p:nvSpPr>
        <p:spPr>
          <a:xfrm>
            <a:off x="10490686" y="2894455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84.93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249032B-D6CD-DB1E-32DA-E86F0224150D}"/>
              </a:ext>
            </a:extLst>
          </p:cNvPr>
          <p:cNvSpPr/>
          <p:nvPr/>
        </p:nvSpPr>
        <p:spPr>
          <a:xfrm>
            <a:off x="9945017" y="3611781"/>
            <a:ext cx="1780695" cy="910364"/>
          </a:xfrm>
          <a:prstGeom prst="roundRect">
            <a:avLst>
              <a:gd name="adj" fmla="val 8297"/>
            </a:avLst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1E4DAD0-DEE1-D21E-D367-B33C210C21E7}"/>
              </a:ext>
            </a:extLst>
          </p:cNvPr>
          <p:cNvSpPr/>
          <p:nvPr/>
        </p:nvSpPr>
        <p:spPr>
          <a:xfrm>
            <a:off x="10070239" y="3737399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4C22751-0705-A30A-29D7-5AB791E721D7}"/>
              </a:ext>
            </a:extLst>
          </p:cNvPr>
          <p:cNvSpPr txBox="1"/>
          <p:nvPr/>
        </p:nvSpPr>
        <p:spPr>
          <a:xfrm>
            <a:off x="10136863" y="3696451"/>
            <a:ext cx="9838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Application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66BFB47-513B-2704-E40F-99061EC2BBDE}"/>
              </a:ext>
            </a:extLst>
          </p:cNvPr>
          <p:cNvSpPr/>
          <p:nvPr/>
        </p:nvSpPr>
        <p:spPr>
          <a:xfrm>
            <a:off x="10073347" y="3967623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94CCD3-04C2-979F-E5FC-404BA284ED79}"/>
              </a:ext>
            </a:extLst>
          </p:cNvPr>
          <p:cNvSpPr txBox="1"/>
          <p:nvPr/>
        </p:nvSpPr>
        <p:spPr>
          <a:xfrm>
            <a:off x="10133621" y="3926675"/>
            <a:ext cx="9784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Efforts (</a:t>
            </a:r>
            <a:r>
              <a:rPr lang="en-US" sz="1200" dirty="0" err="1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hrs</a:t>
            </a:r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B08939-5D31-F592-F2E3-9B74845E991A}"/>
              </a:ext>
            </a:extLst>
          </p:cNvPr>
          <p:cNvSpPr txBox="1"/>
          <p:nvPr/>
        </p:nvSpPr>
        <p:spPr>
          <a:xfrm>
            <a:off x="11205209" y="3704077"/>
            <a:ext cx="471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246E92-693E-A2E6-5DFB-6C80CF73E993}"/>
              </a:ext>
            </a:extLst>
          </p:cNvPr>
          <p:cNvSpPr txBox="1"/>
          <p:nvPr/>
        </p:nvSpPr>
        <p:spPr>
          <a:xfrm>
            <a:off x="11112079" y="3932677"/>
            <a:ext cx="5704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FF04FD4-B1C7-A0E5-0737-2A66D6BABF6E}"/>
              </a:ext>
            </a:extLst>
          </p:cNvPr>
          <p:cNvSpPr/>
          <p:nvPr/>
        </p:nvSpPr>
        <p:spPr>
          <a:xfrm>
            <a:off x="10073349" y="4196226"/>
            <a:ext cx="36000" cy="20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03D7FE1-21B7-98BF-2EC8-18A0D6112D3E}"/>
              </a:ext>
            </a:extLst>
          </p:cNvPr>
          <p:cNvSpPr txBox="1"/>
          <p:nvPr/>
        </p:nvSpPr>
        <p:spPr>
          <a:xfrm>
            <a:off x="10133622" y="4155278"/>
            <a:ext cx="11050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effectLst/>
                <a:ea typeface="Calibri" panose="020F0502020204030204" pitchFamily="34" charset="0"/>
                <a:cs typeface="Segoe UI Semilight" panose="020B0402040204020203" pitchFamily="34" charset="0"/>
              </a:rPr>
              <a:t>Readiness(%)</a:t>
            </a:r>
            <a:endParaRPr lang="en-IN" sz="140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8B0D68-231F-9637-FF53-88B70C552C9C}"/>
              </a:ext>
            </a:extLst>
          </p:cNvPr>
          <p:cNvSpPr txBox="1"/>
          <p:nvPr/>
        </p:nvSpPr>
        <p:spPr>
          <a:xfrm>
            <a:off x="11074881" y="4161280"/>
            <a:ext cx="60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0</a:t>
            </a:r>
            <a:endParaRPr lang="en-IN" sz="14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7BDEBAB-A1AF-C1D7-288F-1FB7244D919D}"/>
              </a:ext>
            </a:extLst>
          </p:cNvPr>
          <p:cNvSpPr txBox="1"/>
          <p:nvPr/>
        </p:nvSpPr>
        <p:spPr>
          <a:xfrm>
            <a:off x="7345113" y="4026088"/>
            <a:ext cx="1280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ea typeface="Segoe UI" pitchFamily="34" charset="0"/>
                <a:cs typeface="Times New Roman" panose="02020603050405020304" pitchFamily="18" charset="0"/>
              </a:rPr>
              <a:t>Application Migration strategy</a:t>
            </a:r>
            <a:endParaRPr lang="en-IN" sz="1050" dirty="0">
              <a:effectLst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EF221-4D4D-B378-2404-DC7D47163D36}"/>
              </a:ext>
            </a:extLst>
          </p:cNvPr>
          <p:cNvSpPr txBox="1"/>
          <p:nvPr/>
        </p:nvSpPr>
        <p:spPr>
          <a:xfrm>
            <a:off x="10184600" y="1347020"/>
            <a:ext cx="7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NodeJs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BCFA-1BB7-C5C9-891C-5B1B11C20E75}"/>
              </a:ext>
            </a:extLst>
          </p:cNvPr>
          <p:cNvSpPr txBox="1"/>
          <p:nvPr/>
        </p:nvSpPr>
        <p:spPr>
          <a:xfrm>
            <a:off x="10814032" y="1353494"/>
            <a:ext cx="83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0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E4C4FD-5379-5239-3844-331C27115DCD}"/>
              </a:ext>
            </a:extLst>
          </p:cNvPr>
          <p:cNvCxnSpPr/>
          <p:nvPr/>
        </p:nvCxnSpPr>
        <p:spPr>
          <a:xfrm>
            <a:off x="9964361" y="1289621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0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D34F-69FE-6FC6-CCF9-169A925C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67CF9D75-28E2-2C2A-B6F1-1AF71771AE6E}"/>
              </a:ext>
            </a:extLst>
          </p:cNvPr>
          <p:cNvSpPr>
            <a:spLocks/>
          </p:cNvSpPr>
          <p:nvPr/>
        </p:nvSpPr>
        <p:spPr>
          <a:xfrm>
            <a:off x="7715894" y="2191938"/>
            <a:ext cx="2035633" cy="3706373"/>
          </a:xfrm>
          <a:prstGeom prst="rect">
            <a:avLst/>
          </a:prstGeom>
          <a:gradFill flip="none" rotWithShape="1">
            <a:gsLst>
              <a:gs pos="0">
                <a:srgbClr val="FFE9D9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DBA0B6A-E636-1B9D-23FC-FD3D096D093A}"/>
              </a:ext>
            </a:extLst>
          </p:cNvPr>
          <p:cNvSpPr>
            <a:spLocks/>
          </p:cNvSpPr>
          <p:nvPr/>
        </p:nvSpPr>
        <p:spPr>
          <a:xfrm>
            <a:off x="9825442" y="2195614"/>
            <a:ext cx="1901603" cy="3706373"/>
          </a:xfrm>
          <a:prstGeom prst="rect">
            <a:avLst/>
          </a:prstGeom>
          <a:gradFill flip="none" rotWithShape="1">
            <a:gsLst>
              <a:gs pos="0">
                <a:srgbClr val="DEFFD9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A500A9B-76C7-CFF5-CAB4-0D18C1E24003}"/>
              </a:ext>
            </a:extLst>
          </p:cNvPr>
          <p:cNvSpPr>
            <a:spLocks/>
          </p:cNvSpPr>
          <p:nvPr/>
        </p:nvSpPr>
        <p:spPr>
          <a:xfrm>
            <a:off x="5786209" y="2191938"/>
            <a:ext cx="1864759" cy="3706373"/>
          </a:xfrm>
          <a:prstGeom prst="rect">
            <a:avLst/>
          </a:prstGeom>
          <a:gradFill flip="none" rotWithShape="1">
            <a:gsLst>
              <a:gs pos="0">
                <a:srgbClr val="EFF4FF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0BF0904-6BEE-03EF-260F-C128E96F6CD5}"/>
              </a:ext>
            </a:extLst>
          </p:cNvPr>
          <p:cNvSpPr/>
          <p:nvPr/>
        </p:nvSpPr>
        <p:spPr>
          <a:xfrm>
            <a:off x="4503906" y="1175658"/>
            <a:ext cx="7225871" cy="655809"/>
          </a:xfrm>
          <a:prstGeom prst="roundRect">
            <a:avLst>
              <a:gd name="adj" fmla="val 10286"/>
            </a:avLst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DFBAB0-33CB-9FE8-D7CE-F1DD82EDE28C}"/>
              </a:ext>
            </a:extLst>
          </p:cNvPr>
          <p:cNvSpPr>
            <a:spLocks/>
          </p:cNvSpPr>
          <p:nvPr/>
        </p:nvSpPr>
        <p:spPr>
          <a:xfrm>
            <a:off x="462223" y="1175658"/>
            <a:ext cx="3691488" cy="4863418"/>
          </a:xfrm>
          <a:prstGeom prst="roundRect">
            <a:avLst/>
          </a:prstGeom>
          <a:solidFill>
            <a:srgbClr val="EFF4FF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C5F27-8057-4E7A-6A4F-EF12197F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Segoe UI"/>
              </a:rPr>
              <a:t>Summary of Database Readiness and Remediation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7F7F79-41B9-F36C-56F3-A6F0189F5FC8}"/>
              </a:ext>
            </a:extLst>
          </p:cNvPr>
          <p:cNvSpPr txBox="1"/>
          <p:nvPr/>
        </p:nvSpPr>
        <p:spPr>
          <a:xfrm>
            <a:off x="654264" y="1475318"/>
            <a:ext cx="3382715" cy="207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 b="1">
                <a:solidFill>
                  <a:srgbClr val="003366"/>
                </a:solidFill>
              </a:defRPr>
            </a:pPr>
            <a:r>
              <a:rPr lang="en-IN" dirty="0">
                <a:solidFill>
                  <a:srgbClr val="041C64"/>
                </a:solidFill>
              </a:rPr>
              <a:t>Database Migration Approach</a:t>
            </a:r>
          </a:p>
          <a:p>
            <a:pPr>
              <a:defRPr sz="2000" b="1">
                <a:solidFill>
                  <a:srgbClr val="003366"/>
                </a:solidFill>
              </a:defRPr>
            </a:pPr>
            <a:endParaRPr lang="en-IN" dirty="0">
              <a:solidFill>
                <a:srgbClr val="041C6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ea typeface="+mn-lt"/>
                <a:cs typeface="Times New Roman"/>
              </a:rPr>
              <a:t>serv Servers</a:t>
            </a:r>
            <a:r>
              <a:rPr lang="en-US" sz="14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a typeface="+mn-lt"/>
                <a:cs typeface="Times New Roman"/>
              </a:rPr>
              <a:t>and</a:t>
            </a:r>
            <a:r>
              <a:rPr lang="en-US" sz="1400" dirty="0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ea typeface="+mn-lt"/>
                <a:cs typeface="Times New Roman"/>
              </a:rPr>
              <a:t>2</a:t>
            </a:r>
            <a:r>
              <a:rPr lang="en-US" sz="14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ea typeface="+mn-lt"/>
                <a:cs typeface="Times New Roman"/>
              </a:rPr>
              <a:t>Database Instances</a:t>
            </a:r>
            <a:r>
              <a:rPr lang="en-US" sz="14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a typeface="+mn-lt"/>
                <a:cs typeface="Times New Roman"/>
              </a:rPr>
              <a:t>ready for migration.</a:t>
            </a:r>
            <a:endParaRPr lang="en-US" sz="1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400"/>
            </a:pPr>
            <a:r>
              <a:rPr lang="en-US" sz="1400" b="1" dirty="0" err="1">
                <a:solidFill>
                  <a:srgbClr val="00188F"/>
                </a:solidFill>
              </a:rPr>
              <a:t>Azure SQL MI 14 db's  
Majority of db's move on sqlmi because they have no migration blockers and need minimal effort.</a:t>
            </a: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B8FE133-2906-9B53-FFC4-092D0D155EDC}"/>
              </a:ext>
            </a:extLst>
          </p:cNvPr>
          <p:cNvCxnSpPr/>
          <p:nvPr/>
        </p:nvCxnSpPr>
        <p:spPr>
          <a:xfrm>
            <a:off x="755157" y="2315305"/>
            <a:ext cx="306421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C1B9D0F-BA1F-52BB-435E-0664F23A1AE5}"/>
              </a:ext>
            </a:extLst>
          </p:cNvPr>
          <p:cNvSpPr txBox="1"/>
          <p:nvPr/>
        </p:nvSpPr>
        <p:spPr>
          <a:xfrm>
            <a:off x="5206556" y="1237883"/>
            <a:ext cx="113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Total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Databases</a:t>
            </a:r>
            <a:endParaRPr lang="en-IN" sz="1400" dirty="0">
              <a:solidFill>
                <a:schemeClr val="bg1"/>
              </a:solidFill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43BCDB-EB9B-EEAB-26DB-596FF1819212}"/>
              </a:ext>
            </a:extLst>
          </p:cNvPr>
          <p:cNvSpPr txBox="1"/>
          <p:nvPr/>
        </p:nvSpPr>
        <p:spPr>
          <a:xfrm>
            <a:off x="5963826" y="1207576"/>
            <a:ext cx="121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14</a:t>
            </a:r>
            <a:endParaRPr lang="en-IN" sz="3200" dirty="0">
              <a:solidFill>
                <a:schemeClr val="bg1"/>
              </a:solidFill>
              <a:effectLst/>
              <a:latin typeface="+mj-lt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53598E4-E601-6E84-B55A-2EFFD868BDBE}"/>
              </a:ext>
            </a:extLst>
          </p:cNvPr>
          <p:cNvCxnSpPr/>
          <p:nvPr/>
        </p:nvCxnSpPr>
        <p:spPr>
          <a:xfrm>
            <a:off x="7208196" y="1287245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DDCF3C-1235-9D61-A095-8C8E912002D1}"/>
              </a:ext>
            </a:extLst>
          </p:cNvPr>
          <p:cNvSpPr txBox="1"/>
          <p:nvPr/>
        </p:nvSpPr>
        <p:spPr>
          <a:xfrm>
            <a:off x="7521752" y="1340503"/>
            <a:ext cx="116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Total Servers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103BCF5-1C8D-AC5D-2426-24840A6A5442}"/>
              </a:ext>
            </a:extLst>
          </p:cNvPr>
          <p:cNvSpPr txBox="1"/>
          <p:nvPr/>
        </p:nvSpPr>
        <p:spPr>
          <a:xfrm>
            <a:off x="8750755" y="1329385"/>
            <a:ext cx="646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AF33C48-324E-E998-F360-0F70036FBB0D}"/>
              </a:ext>
            </a:extLst>
          </p:cNvPr>
          <p:cNvSpPr txBox="1"/>
          <p:nvPr/>
        </p:nvSpPr>
        <p:spPr>
          <a:xfrm>
            <a:off x="9583220" y="1340503"/>
            <a:ext cx="159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Database Instance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233A06-AD8B-6146-9CBF-88D18F2E2F18}"/>
              </a:ext>
            </a:extLst>
          </p:cNvPr>
          <p:cNvSpPr txBox="1"/>
          <p:nvPr/>
        </p:nvSpPr>
        <p:spPr>
          <a:xfrm>
            <a:off x="11037199" y="1329385"/>
            <a:ext cx="68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2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B9862AF-E4E6-DCE7-3EEA-00136EE9EF69}"/>
              </a:ext>
            </a:extLst>
          </p:cNvPr>
          <p:cNvSpPr/>
          <p:nvPr/>
        </p:nvSpPr>
        <p:spPr>
          <a:xfrm>
            <a:off x="5782436" y="2147377"/>
            <a:ext cx="1871263" cy="450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Azure SQL MI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3204088-EF05-2EC4-59A0-D7BF029F0F3F}"/>
              </a:ext>
            </a:extLst>
          </p:cNvPr>
          <p:cNvSpPr>
            <a:spLocks/>
          </p:cNvSpPr>
          <p:nvPr/>
        </p:nvSpPr>
        <p:spPr>
          <a:xfrm>
            <a:off x="6087148" y="2749055"/>
            <a:ext cx="1223829" cy="53966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      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$5866.00</a:t>
            </a:r>
            <a:br>
              <a:rPr lang="en-US" sz="1600" dirty="0">
                <a:latin typeface="+mj-lt"/>
                <a:cs typeface="Times New Roman"/>
              </a:rPr>
            </a:br>
            <a:r>
              <a:rPr lang="en-US" sz="1600" dirty="0">
                <a:latin typeface="+mj-lt"/>
                <a:cs typeface="Times New Roman"/>
              </a:rPr>
              <a:t>              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3CC58E-2068-C960-9CEF-BE4193DF6440}"/>
              </a:ext>
            </a:extLst>
          </p:cNvPr>
          <p:cNvSpPr>
            <a:spLocks/>
          </p:cNvSpPr>
          <p:nvPr/>
        </p:nvSpPr>
        <p:spPr>
          <a:xfrm>
            <a:off x="5997993" y="3746881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168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F82B5-AFA1-DBA6-742F-278AA3CFAE77}"/>
              </a:ext>
            </a:extLst>
          </p:cNvPr>
          <p:cNvSpPr>
            <a:spLocks/>
          </p:cNvSpPr>
          <p:nvPr/>
        </p:nvSpPr>
        <p:spPr>
          <a:xfrm>
            <a:off x="5997992" y="4619549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42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0A57540-58E6-E6A7-F840-77D865857A01}"/>
              </a:ext>
            </a:extLst>
          </p:cNvPr>
          <p:cNvSpPr>
            <a:spLocks/>
          </p:cNvSpPr>
          <p:nvPr/>
        </p:nvSpPr>
        <p:spPr>
          <a:xfrm>
            <a:off x="7713162" y="2145056"/>
            <a:ext cx="2035632" cy="450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Azure SQL</a:t>
            </a:r>
            <a:r>
              <a:rPr lang="en-US" sz="1400" b="1" dirty="0" err="1">
                <a:solidFill>
                  <a:schemeClr val="tx1"/>
                </a:solidFill>
                <a:latin typeface="+mj-lt"/>
                <a:cs typeface="Times New Roman"/>
              </a:rPr>
              <a:t>VCore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BED937-6AC9-D3FD-AB6E-9A01EF18BEEA}"/>
              </a:ext>
            </a:extLst>
          </p:cNvPr>
          <p:cNvSpPr>
            <a:spLocks/>
          </p:cNvSpPr>
          <p:nvPr/>
        </p:nvSpPr>
        <p:spPr>
          <a:xfrm>
            <a:off x="9822709" y="2194324"/>
            <a:ext cx="1901603" cy="358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+mj-lt"/>
                <a:cs typeface="Times New Roman"/>
              </a:rPr>
              <a:t>Azure SQL VM</a:t>
            </a:r>
            <a:endParaRPr lang="en-IN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pic>
        <p:nvPicPr>
          <p:cNvPr id="135" name="Picture 1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DA1185-6750-2CBC-C614-181BA6D6A4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49" y="4418415"/>
            <a:ext cx="337044" cy="337044"/>
          </a:xfrm>
          <a:prstGeom prst="rect">
            <a:avLst/>
          </a:prstGeom>
        </p:spPr>
      </p:pic>
      <p:pic>
        <p:nvPicPr>
          <p:cNvPr id="139" name="Picture 1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E577A5-9B85-1FD3-639C-385B55F66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9" y="2720165"/>
            <a:ext cx="387745" cy="387745"/>
          </a:xfrm>
          <a:prstGeom prst="rect">
            <a:avLst/>
          </a:prstGeom>
        </p:spPr>
      </p:pic>
      <p:pic>
        <p:nvPicPr>
          <p:cNvPr id="143" name="Picture 1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5D99EB-6B6B-B4F7-DC88-E314BA71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2" y="3559883"/>
            <a:ext cx="397497" cy="397497"/>
          </a:xfrm>
          <a:prstGeom prst="rect">
            <a:avLst/>
          </a:prstGeom>
        </p:spPr>
      </p:pic>
      <p:pic>
        <p:nvPicPr>
          <p:cNvPr id="147" name="Picture 1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BAB064-38BA-36A1-9A37-536BA7FC01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2" y="5204239"/>
            <a:ext cx="331681" cy="33168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77DC83F0-9146-38DD-FF07-E0321B01B8D0}"/>
              </a:ext>
            </a:extLst>
          </p:cNvPr>
          <p:cNvSpPr txBox="1"/>
          <p:nvPr/>
        </p:nvSpPr>
        <p:spPr>
          <a:xfrm>
            <a:off x="4651642" y="3152116"/>
            <a:ext cx="77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Total Cost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15F2519-FC6B-F518-C212-6E4350727601}"/>
              </a:ext>
            </a:extLst>
          </p:cNvPr>
          <p:cNvSpPr txBox="1"/>
          <p:nvPr/>
        </p:nvSpPr>
        <p:spPr>
          <a:xfrm>
            <a:off x="4497460" y="3980428"/>
            <a:ext cx="1187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Migration</a:t>
            </a:r>
            <a:r>
              <a:rPr lang="en-US" sz="1000" dirty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Efforts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FA91CA9-A9BB-3117-7167-72D48EACBA5A}"/>
              </a:ext>
            </a:extLst>
          </p:cNvPr>
          <p:cNvSpPr txBox="1"/>
          <p:nvPr/>
        </p:nvSpPr>
        <p:spPr>
          <a:xfrm>
            <a:off x="4408417" y="4799582"/>
            <a:ext cx="1290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bold" panose="020B0702040204020203" pitchFamily="34" charset="0"/>
              </a:rPr>
              <a:t>Recommendations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9889BEB-ECB9-47B9-F89C-7115B5A4BDAF}"/>
              </a:ext>
            </a:extLst>
          </p:cNvPr>
          <p:cNvSpPr txBox="1"/>
          <p:nvPr/>
        </p:nvSpPr>
        <p:spPr>
          <a:xfrm>
            <a:off x="4659385" y="5572490"/>
            <a:ext cx="80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Readiness</a:t>
            </a:r>
            <a:endParaRPr lang="en-IN" sz="1000" dirty="0">
              <a:effectLst/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AB92173-A392-B0D2-58CA-8EB2B1A2837A}"/>
              </a:ext>
            </a:extLst>
          </p:cNvPr>
          <p:cNvSpPr>
            <a:spLocks/>
          </p:cNvSpPr>
          <p:nvPr/>
        </p:nvSpPr>
        <p:spPr>
          <a:xfrm>
            <a:off x="5997992" y="5325295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100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67E2C6-4492-C765-9698-3C33B46EEEBF}"/>
              </a:ext>
            </a:extLst>
          </p:cNvPr>
          <p:cNvCxnSpPr/>
          <p:nvPr/>
        </p:nvCxnSpPr>
        <p:spPr>
          <a:xfrm>
            <a:off x="4502949" y="2599270"/>
            <a:ext cx="7226828" cy="0"/>
          </a:xfrm>
          <a:prstGeom prst="line">
            <a:avLst/>
          </a:prstGeom>
          <a:ln>
            <a:solidFill>
              <a:srgbClr val="EA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FFBF721-C6B1-CA43-D04B-115E1E204229}"/>
              </a:ext>
            </a:extLst>
          </p:cNvPr>
          <p:cNvCxnSpPr>
            <a:cxnSpLocks/>
          </p:cNvCxnSpPr>
          <p:nvPr/>
        </p:nvCxnSpPr>
        <p:spPr>
          <a:xfrm>
            <a:off x="5740816" y="2177960"/>
            <a:ext cx="0" cy="3706373"/>
          </a:xfrm>
          <a:prstGeom prst="line">
            <a:avLst/>
          </a:prstGeom>
          <a:ln>
            <a:solidFill>
              <a:srgbClr val="EA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9956417-3B45-D1E0-9862-C4C40FE97D3F}"/>
              </a:ext>
            </a:extLst>
          </p:cNvPr>
          <p:cNvSpPr>
            <a:spLocks/>
          </p:cNvSpPr>
          <p:nvPr/>
        </p:nvSpPr>
        <p:spPr>
          <a:xfrm>
            <a:off x="8097741" y="2832360"/>
            <a:ext cx="1223829" cy="347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$49705.23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9F73C-8E73-7AE3-DFA0-D17EB6EDE235}"/>
              </a:ext>
            </a:extLst>
          </p:cNvPr>
          <p:cNvSpPr>
            <a:spLocks/>
          </p:cNvSpPr>
          <p:nvPr/>
        </p:nvSpPr>
        <p:spPr>
          <a:xfrm>
            <a:off x="8026908" y="3776713"/>
            <a:ext cx="1374113" cy="20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224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C93FC-B71A-7C61-3E1F-1611936BEDA1}"/>
              </a:ext>
            </a:extLst>
          </p:cNvPr>
          <p:cNvSpPr>
            <a:spLocks/>
          </p:cNvSpPr>
          <p:nvPr/>
        </p:nvSpPr>
        <p:spPr>
          <a:xfrm>
            <a:off x="8003014" y="4621925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54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641EF-2640-A06B-2155-FA2DAE68BF60}"/>
              </a:ext>
            </a:extLst>
          </p:cNvPr>
          <p:cNvSpPr>
            <a:spLocks/>
          </p:cNvSpPr>
          <p:nvPr/>
        </p:nvSpPr>
        <p:spPr>
          <a:xfrm>
            <a:off x="7995868" y="5327675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95.14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55F15-7661-F3F4-FB33-491A8616854C}"/>
              </a:ext>
            </a:extLst>
          </p:cNvPr>
          <p:cNvSpPr>
            <a:spLocks/>
          </p:cNvSpPr>
          <p:nvPr/>
        </p:nvSpPr>
        <p:spPr>
          <a:xfrm>
            <a:off x="10123798" y="2832281"/>
            <a:ext cx="1223829" cy="347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$9228.00</a:t>
            </a:r>
            <a:endParaRPr lang="en-IN" sz="160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0F1470-756D-A197-BED5-A8ED98B68505}"/>
              </a:ext>
            </a:extLst>
          </p:cNvPr>
          <p:cNvSpPr>
            <a:spLocks/>
          </p:cNvSpPr>
          <p:nvPr/>
        </p:nvSpPr>
        <p:spPr>
          <a:xfrm>
            <a:off x="9941860" y="3773070"/>
            <a:ext cx="148323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236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cs typeface="Times New Roman"/>
              </a:rPr>
              <a:t> 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Times New Roman"/>
              </a:rPr>
              <a:t>Hours</a:t>
            </a:r>
            <a:endParaRPr lang="en-IN" sz="12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98972-D45A-7EEB-4AAF-B21AD5134F78}"/>
              </a:ext>
            </a:extLst>
          </p:cNvPr>
          <p:cNvSpPr>
            <a:spLocks/>
          </p:cNvSpPr>
          <p:nvPr/>
        </p:nvSpPr>
        <p:spPr>
          <a:xfrm>
            <a:off x="10027088" y="4617162"/>
            <a:ext cx="1405150" cy="220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/>
              </a:rPr>
              <a:t>65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E2742-126D-CD15-1E5E-ADC34018A83A}"/>
              </a:ext>
            </a:extLst>
          </p:cNvPr>
          <p:cNvSpPr>
            <a:spLocks/>
          </p:cNvSpPr>
          <p:nvPr/>
        </p:nvSpPr>
        <p:spPr>
          <a:xfrm>
            <a:off x="10077086" y="5330051"/>
            <a:ext cx="1421106" cy="33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86.5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en-IN" sz="16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5" name="Picture 14" descr="A group of white objects&#10;&#10;AI-generated content may be incorrect.">
            <a:extLst>
              <a:ext uri="{FF2B5EF4-FFF2-40B4-BE49-F238E27FC236}">
                <a16:creationId xmlns:a16="http://schemas.microsoft.com/office/drawing/2014/main" id="{726D0A70-D3ED-1619-5A9E-C46BA0457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731" y="1281144"/>
            <a:ext cx="409332" cy="4471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F70934-DE2A-FECD-DAB8-B9BDACC737BC}"/>
              </a:ext>
            </a:extLst>
          </p:cNvPr>
          <p:cNvCxnSpPr/>
          <p:nvPr/>
        </p:nvCxnSpPr>
        <p:spPr>
          <a:xfrm>
            <a:off x="9417996" y="1296770"/>
            <a:ext cx="0" cy="40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36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D73AF-AE0A-A876-A679-CD4FB3FB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2F82950-4468-CC76-3DD1-79FBAB36A8E0}"/>
              </a:ext>
            </a:extLst>
          </p:cNvPr>
          <p:cNvSpPr/>
          <p:nvPr/>
        </p:nvSpPr>
        <p:spPr>
          <a:xfrm>
            <a:off x="9228307" y="1355920"/>
            <a:ext cx="2544593" cy="764008"/>
          </a:xfrm>
          <a:prstGeom prst="roundRect">
            <a:avLst>
              <a:gd name="adj" fmla="val 10286"/>
            </a:avLst>
          </a:prstGeom>
          <a:solidFill>
            <a:srgbClr val="004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BE11A-BD68-D1FC-D1E6-BFA05EEE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6R'S Analysis Summary For Database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8011E9-13DC-5336-E4AF-7BEF3DF65D64}"/>
              </a:ext>
            </a:extLst>
          </p:cNvPr>
          <p:cNvSpPr txBox="1"/>
          <p:nvPr/>
        </p:nvSpPr>
        <p:spPr>
          <a:xfrm>
            <a:off x="9341221" y="1411909"/>
            <a:ext cx="1575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Total</a:t>
            </a:r>
            <a:r>
              <a:rPr lang="en-US" sz="140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Databases</a:t>
            </a:r>
            <a:endParaRPr lang="en-IN" sz="1400" dirty="0">
              <a:solidFill>
                <a:schemeClr val="bg1"/>
              </a:solidFill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B49C5A-188A-E406-EA2E-50A47AE16D78}"/>
              </a:ext>
            </a:extLst>
          </p:cNvPr>
          <p:cNvSpPr txBox="1"/>
          <p:nvPr/>
        </p:nvSpPr>
        <p:spPr>
          <a:xfrm>
            <a:off x="9351920" y="1629944"/>
            <a:ext cx="88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 Semilight" panose="020B0402040204020203" pitchFamily="34" charset="0"/>
              </a:rPr>
              <a:t>14</a:t>
            </a:r>
            <a:endParaRPr lang="en-IN" sz="2400" dirty="0">
              <a:solidFill>
                <a:schemeClr val="bg1"/>
              </a:solidFill>
              <a:effectLst/>
              <a:latin typeface="+mj-lt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9" name="Picture 18" descr="A diagram of a data migration&#10;&#10;Description automatically generated with medium confidence">
            <a:extLst>
              <a:ext uri="{FF2B5EF4-FFF2-40B4-BE49-F238E27FC236}">
                <a16:creationId xmlns:a16="http://schemas.microsoft.com/office/drawing/2014/main" id="{E8ADF4CB-4FEE-BD3B-00AF-4CE5757A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r="-234"/>
          <a:stretch>
            <a:fillRect/>
          </a:stretch>
        </p:blipFill>
        <p:spPr>
          <a:xfrm>
            <a:off x="1052839" y="1630641"/>
            <a:ext cx="4076188" cy="3800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D92C0A-6BB7-EAA6-65A0-6307ABB81CED}"/>
              </a:ext>
            </a:extLst>
          </p:cNvPr>
          <p:cNvSpPr txBox="1"/>
          <p:nvPr/>
        </p:nvSpPr>
        <p:spPr>
          <a:xfrm>
            <a:off x="4469834" y="1464762"/>
            <a:ext cx="843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Retain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D0B367-5737-6249-D03A-F54EB9900A69}"/>
              </a:ext>
            </a:extLst>
          </p:cNvPr>
          <p:cNvSpPr/>
          <p:nvPr/>
        </p:nvSpPr>
        <p:spPr bwMode="auto">
          <a:xfrm>
            <a:off x="4343401" y="1847850"/>
            <a:ext cx="1136096" cy="219075"/>
          </a:xfrm>
          <a:prstGeom prst="roundRect">
            <a:avLst/>
          </a:prstGeom>
          <a:solidFill>
            <a:srgbClr val="28A9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  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89672B3-AF5B-9342-D558-01625B9BC8EC}"/>
              </a:ext>
            </a:extLst>
          </p:cNvPr>
          <p:cNvSpPr/>
          <p:nvPr/>
        </p:nvSpPr>
        <p:spPr bwMode="auto">
          <a:xfrm>
            <a:off x="4857749" y="2847975"/>
            <a:ext cx="1217243" cy="219075"/>
          </a:xfrm>
          <a:prstGeom prst="roundRect">
            <a:avLst/>
          </a:prstGeom>
          <a:solidFill>
            <a:srgbClr val="FB93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36AAA4-1828-2B84-FCC1-3B63A7A99588}"/>
              </a:ext>
            </a:extLst>
          </p:cNvPr>
          <p:cNvSpPr/>
          <p:nvPr/>
        </p:nvSpPr>
        <p:spPr bwMode="auto">
          <a:xfrm>
            <a:off x="4674817" y="4257675"/>
            <a:ext cx="1430707" cy="219075"/>
          </a:xfrm>
          <a:prstGeom prst="roundRect">
            <a:avLst/>
          </a:prstGeom>
          <a:solidFill>
            <a:srgbClr val="A05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0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635437-C927-CCAE-EFEF-3D1AD79D20FC}"/>
              </a:ext>
            </a:extLst>
          </p:cNvPr>
          <p:cNvSpPr/>
          <p:nvPr/>
        </p:nvSpPr>
        <p:spPr bwMode="auto">
          <a:xfrm>
            <a:off x="3362324" y="5524500"/>
            <a:ext cx="1495425" cy="219075"/>
          </a:xfrm>
          <a:prstGeom prst="roundRect">
            <a:avLst/>
          </a:prstGeom>
          <a:solidFill>
            <a:srgbClr val="F481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14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7B1C435-04EF-3119-23DE-39D8C01872BC}"/>
              </a:ext>
            </a:extLst>
          </p:cNvPr>
          <p:cNvSpPr/>
          <p:nvPr/>
        </p:nvSpPr>
        <p:spPr bwMode="auto">
          <a:xfrm>
            <a:off x="1476376" y="5619750"/>
            <a:ext cx="1495424" cy="219075"/>
          </a:xfrm>
          <a:prstGeom prst="roundRect">
            <a:avLst/>
          </a:prstGeom>
          <a:solidFill>
            <a:srgbClr val="41D0B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C156DB-B438-9821-B12C-15A675D8AD19}"/>
              </a:ext>
            </a:extLst>
          </p:cNvPr>
          <p:cNvSpPr/>
          <p:nvPr/>
        </p:nvSpPr>
        <p:spPr bwMode="auto">
          <a:xfrm>
            <a:off x="224118" y="4829175"/>
            <a:ext cx="1471331" cy="219075"/>
          </a:xfrm>
          <a:prstGeom prst="roundRect">
            <a:avLst/>
          </a:prstGeom>
          <a:solidFill>
            <a:srgbClr val="3B95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Segoe UI" pitchFamily="34" charset="0"/>
                <a:cs typeface="Times New Roman"/>
              </a:rPr>
              <a:t>Database 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F61043-C8AD-3114-9EC2-62A6381FA9E3}"/>
              </a:ext>
            </a:extLst>
          </p:cNvPr>
          <p:cNvSpPr txBox="1"/>
          <p:nvPr/>
        </p:nvSpPr>
        <p:spPr>
          <a:xfrm>
            <a:off x="5023981" y="2453274"/>
            <a:ext cx="1165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Replace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BAFD34-109C-9398-06FC-0B669143330A}"/>
              </a:ext>
            </a:extLst>
          </p:cNvPr>
          <p:cNvSpPr txBox="1"/>
          <p:nvPr/>
        </p:nvSpPr>
        <p:spPr>
          <a:xfrm>
            <a:off x="5007149" y="3862453"/>
            <a:ext cx="1091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Rebuild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84C804-D574-C7CF-9DC8-8084E00BE18E}"/>
              </a:ext>
            </a:extLst>
          </p:cNvPr>
          <p:cNvSpPr txBox="1"/>
          <p:nvPr/>
        </p:nvSpPr>
        <p:spPr>
          <a:xfrm>
            <a:off x="3426782" y="5135932"/>
            <a:ext cx="12480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EB3E46-FFA8-05BD-80B5-83EFBC8219A1}"/>
              </a:ext>
            </a:extLst>
          </p:cNvPr>
          <p:cNvSpPr txBox="1"/>
          <p:nvPr/>
        </p:nvSpPr>
        <p:spPr>
          <a:xfrm>
            <a:off x="1871466" y="5225701"/>
            <a:ext cx="12212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Refactor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A03281-9833-9520-6D36-5BAEE29DA282}"/>
              </a:ext>
            </a:extLst>
          </p:cNvPr>
          <p:cNvSpPr txBox="1"/>
          <p:nvPr/>
        </p:nvSpPr>
        <p:spPr>
          <a:xfrm>
            <a:off x="645220" y="4432908"/>
            <a:ext cx="997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  <a:cs typeface="Times New Roman"/>
              </a:rPr>
              <a:t>Rehost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06E06F-FD64-8AD9-AFFF-157C849D00B3}"/>
              </a:ext>
            </a:extLst>
          </p:cNvPr>
          <p:cNvSpPr txBox="1"/>
          <p:nvPr/>
        </p:nvSpPr>
        <p:spPr>
          <a:xfrm>
            <a:off x="6418432" y="1307981"/>
            <a:ext cx="2922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1C64"/>
                </a:solidFill>
                <a:ea typeface="Open Sans"/>
                <a:cs typeface="Times New Roman"/>
              </a:rPr>
              <a:t>Analysis Details of</a:t>
            </a:r>
            <a:r>
              <a:rPr lang="en-US" sz="1600" dirty="0">
                <a:solidFill>
                  <a:srgbClr val="041C64"/>
                </a:solidFill>
                <a:latin typeface="+mj-lt"/>
                <a:ea typeface="Open Sans"/>
                <a:cs typeface="Times New Roman"/>
              </a:rPr>
              <a:t>6 phases</a:t>
            </a:r>
          </a:p>
          <a:p>
            <a:r>
              <a:rPr lang="en-US" sz="1600" dirty="0">
                <a:solidFill>
                  <a:srgbClr val="041C64"/>
                </a:solidFill>
                <a:ea typeface="Open Sans"/>
                <a:cs typeface="Times New Roman"/>
              </a:rPr>
              <a:t>of</a:t>
            </a:r>
            <a:r>
              <a:rPr lang="en-US" sz="1600" dirty="0">
                <a:solidFill>
                  <a:srgbClr val="041C64"/>
                </a:solidFill>
                <a:latin typeface="+mj-lt"/>
                <a:ea typeface="Open Sans"/>
                <a:cs typeface="Times New Roman"/>
              </a:rPr>
              <a:t>Database Migration Strategy</a:t>
            </a:r>
            <a:endParaRPr lang="en-US" sz="1600" dirty="0">
              <a:solidFill>
                <a:srgbClr val="041C64"/>
              </a:solidFill>
              <a:latin typeface="+mj-lt"/>
              <a:cs typeface="Times New Roman"/>
            </a:endParaRPr>
          </a:p>
        </p:txBody>
      </p:sp>
      <p:pic>
        <p:nvPicPr>
          <p:cNvPr id="56" name="Picture 55" descr="A group of white objects&#10;&#10;AI-generated content may be incorrect.">
            <a:extLst>
              <a:ext uri="{FF2B5EF4-FFF2-40B4-BE49-F238E27FC236}">
                <a16:creationId xmlns:a16="http://schemas.microsoft.com/office/drawing/2014/main" id="{47C98141-502A-C006-FCC2-296A51F0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897" y="1502862"/>
            <a:ext cx="409332" cy="447144"/>
          </a:xfrm>
          <a:prstGeom prst="rect">
            <a:avLst/>
          </a:prstGeom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76E8B439-5BB2-1822-0629-8E5C19016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1681"/>
              </p:ext>
            </p:extLst>
          </p:nvPr>
        </p:nvGraphicFramePr>
        <p:xfrm>
          <a:off x="6515100" y="2332442"/>
          <a:ext cx="5257800" cy="346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117">
                  <a:extLst>
                    <a:ext uri="{9D8B030D-6E8A-4147-A177-3AD203B41FA5}">
                      <a16:colId xmlns:a16="http://schemas.microsoft.com/office/drawing/2014/main" val="126386312"/>
                    </a:ext>
                  </a:extLst>
                </a:gridCol>
                <a:gridCol w="1421662">
                  <a:extLst>
                    <a:ext uri="{9D8B030D-6E8A-4147-A177-3AD203B41FA5}">
                      <a16:colId xmlns:a16="http://schemas.microsoft.com/office/drawing/2014/main" val="4224596300"/>
                    </a:ext>
                  </a:extLst>
                </a:gridCol>
                <a:gridCol w="2067021">
                  <a:extLst>
                    <a:ext uri="{9D8B030D-6E8A-4147-A177-3AD203B41FA5}">
                      <a16:colId xmlns:a16="http://schemas.microsoft.com/office/drawing/2014/main" val="965010153"/>
                    </a:ext>
                  </a:extLst>
                </a:gridCol>
              </a:tblGrid>
              <a:tr h="57302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6 R’s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Database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j-lt"/>
                        </a:rPr>
                        <a:t>Platform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729557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Rehost</a:t>
                      </a:r>
                      <a:endParaRPr lang="en-US" sz="1400" b="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latin typeface="+mj-lt"/>
                        </a:rPr>
                        <a:t>0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NA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8388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Refactor</a:t>
                      </a:r>
                      <a:endParaRPr lang="en-US" sz="1400" b="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latin typeface="+mj-lt"/>
                        </a:rPr>
                        <a:t>0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NA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910736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Rebuild</a:t>
                      </a:r>
                      <a:endParaRPr lang="en-US" sz="1400" b="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latin typeface="+mj-lt"/>
                        </a:rPr>
                        <a:t>0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NA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53268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Rearchitect</a:t>
                      </a:r>
                      <a:endParaRPr lang="en-US" sz="14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effectLst/>
                          <a:latin typeface="+mj-lt"/>
                        </a:rPr>
                        <a:t>SqlMI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25072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Retain</a:t>
                      </a:r>
                      <a:endParaRPr lang="en-US" sz="14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622561"/>
                  </a:ext>
                </a:extLst>
              </a:tr>
              <a:tr h="482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+mj-lt"/>
                        </a:rPr>
                        <a:t>Replace</a:t>
                      </a:r>
                      <a:endParaRPr lang="en-US" sz="14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67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16599"/>
      </p:ext>
    </p:extLst>
  </p:cSld>
  <p:clrMapOvr>
    <a:masterClrMapping/>
  </p:clrMapOvr>
</p:sld>
</file>

<file path=ppt/theme/theme1.xml><?xml version="1.0" encoding="utf-8"?>
<a:theme xmlns:a="http://schemas.openxmlformats.org/drawingml/2006/main" name="3_UnifyCloud">
  <a:themeElements>
    <a:clrScheme name="UnifyCloud1">
      <a:dk1>
        <a:srgbClr val="262626"/>
      </a:dk1>
      <a:lt1>
        <a:sysClr val="window" lastClr="FFFFFF"/>
      </a:lt1>
      <a:dk2>
        <a:srgbClr val="262D3F"/>
      </a:dk2>
      <a:lt2>
        <a:srgbClr val="D2D2D2"/>
      </a:lt2>
      <a:accent1>
        <a:srgbClr val="0197E4"/>
      </a:accent1>
      <a:accent2>
        <a:srgbClr val="024CB4"/>
      </a:accent2>
      <a:accent3>
        <a:srgbClr val="00188F"/>
      </a:accent3>
      <a:accent4>
        <a:srgbClr val="02BBF3"/>
      </a:accent4>
      <a:accent5>
        <a:srgbClr val="FF8901"/>
      </a:accent5>
      <a:accent6>
        <a:srgbClr val="FFC000"/>
      </a:accent6>
      <a:hlink>
        <a:srgbClr val="024CB4"/>
      </a:hlink>
      <a:folHlink>
        <a:srgbClr val="17406D"/>
      </a:folHlink>
    </a:clrScheme>
    <a:fontScheme name="Custom 1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1800" dirty="0">
            <a:effectLst/>
            <a:latin typeface="Segoe UI Semilight" panose="020B0402040204020203" pitchFamily="34" charset="0"/>
            <a:ea typeface="Calibri" panose="020F0502020204030204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fyCloud-Microsoft FY25 PPT Template F1" id="{819BA4A7-AAA7-4611-9E2C-F03EA819BD54}" vid="{DA0C71C6-59CB-4817-9A3C-F58BDB8D2F6E}"/>
    </a:ext>
  </a:extLst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8576</TotalTime>
  <Words>811</Words>
  <Application>Microsoft Office PowerPoint</Application>
  <PresentationFormat>Widescreen</PresentationFormat>
  <Paragraphs>344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Aptos</vt:lpstr>
      <vt:lpstr>Arial</vt:lpstr>
      <vt:lpstr>Calibri</vt:lpstr>
      <vt:lpstr>HK Grotesk Bold</vt:lpstr>
      <vt:lpstr>HK Grotesk Medium</vt:lpstr>
      <vt:lpstr>Open Sans</vt:lpstr>
      <vt:lpstr>Segoe UI</vt:lpstr>
      <vt:lpstr>Segoe UI Semibold</vt:lpstr>
      <vt:lpstr>Segoe UI Semilight</vt:lpstr>
      <vt:lpstr>Times New Roman</vt:lpstr>
      <vt:lpstr>Wingdings</vt:lpstr>
      <vt:lpstr>3_UnifyCloud</vt:lpstr>
      <vt:lpstr>7_Office Theme</vt:lpstr>
      <vt:lpstr>Application &amp; Database Assessment Report</vt:lpstr>
      <vt:lpstr>Agenda </vt:lpstr>
      <vt:lpstr>Application Assessment Detail’s</vt:lpstr>
      <vt:lpstr>Summary of Application Readiness and Remediation</vt:lpstr>
      <vt:lpstr>Summary of Application Migration Strategy</vt:lpstr>
      <vt:lpstr>Top Quick Wins of Application Readiness</vt:lpstr>
      <vt:lpstr>6R'S Analysis Summary For Applications</vt:lpstr>
      <vt:lpstr>Summary of Database Readiness and Remediation</vt:lpstr>
      <vt:lpstr>6R'S Analysis Summary For Database</vt:lpstr>
      <vt:lpstr>Top Quick Wins of Database Readiness</vt:lpstr>
      <vt:lpstr>Migration Plan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 Pinotti</dc:creator>
  <cp:lastModifiedBy>Akash Khanna</cp:lastModifiedBy>
  <cp:revision>84</cp:revision>
  <cp:lastPrinted>2025-05-26T17:33:14Z</cp:lastPrinted>
  <dcterms:created xsi:type="dcterms:W3CDTF">2025-04-14T17:24:29Z</dcterms:created>
  <dcterms:modified xsi:type="dcterms:W3CDTF">2026-02-02T07:29:25Z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7b1849-c525-4f80-a132-21fc7316de02_Enabled">
    <vt:lpwstr>true</vt:lpwstr>
  </property>
  <property fmtid="{D5CDD505-2E9C-101B-9397-08002B2CF9AE}" pid="3" name="MSIP_Label_247b1849-c525-4f80-a132-21fc7316de02_SetDate">
    <vt:lpwstr>2025-09-15T12:51:53Z</vt:lpwstr>
  </property>
  <property fmtid="{D5CDD505-2E9C-101B-9397-08002B2CF9AE}" pid="4" name="MSIP_Label_247b1849-c525-4f80-a132-21fc7316de02_Method">
    <vt:lpwstr>Standard</vt:lpwstr>
  </property>
  <property fmtid="{D5CDD505-2E9C-101B-9397-08002B2CF9AE}" pid="5" name="MSIP_Label_247b1849-c525-4f80-a132-21fc7316de02_Name">
    <vt:lpwstr>defa4170-0d19-0005-0004-bc88714345d2</vt:lpwstr>
  </property>
  <property fmtid="{D5CDD505-2E9C-101B-9397-08002B2CF9AE}" pid="6" name="MSIP_Label_247b1849-c525-4f80-a132-21fc7316de02_SiteId">
    <vt:lpwstr>d70cb4db-69c4-4a49-aaf3-f1e7ac277686</vt:lpwstr>
  </property>
  <property fmtid="{D5CDD505-2E9C-101B-9397-08002B2CF9AE}" pid="7" name="MSIP_Label_247b1849-c525-4f80-a132-21fc7316de02_ActionId">
    <vt:lpwstr>fefb8302-9d04-422b-a80e-44af7bd15645</vt:lpwstr>
  </property>
  <property fmtid="{D5CDD505-2E9C-101B-9397-08002B2CF9AE}" pid="8" name="MSIP_Label_247b1849-c525-4f80-a132-21fc7316de02_ContentBits">
    <vt:lpwstr>0</vt:lpwstr>
  </property>
  <property fmtid="{D5CDD505-2E9C-101B-9397-08002B2CF9AE}" pid="9" name="MSIP_Label_247b1849-c525-4f80-a132-21fc7316de02_Tag">
    <vt:lpwstr>10, 3, 0, 1</vt:lpwstr>
  </property>
</Properties>
</file>